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6"/>
  </p:notesMasterIdLst>
  <p:sldIdLst>
    <p:sldId id="256" r:id="rId2"/>
    <p:sldId id="276" r:id="rId3"/>
    <p:sldId id="257" r:id="rId4"/>
    <p:sldId id="258"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59" r:id="rId19"/>
    <p:sldId id="274" r:id="rId20"/>
    <p:sldId id="273" r:id="rId21"/>
    <p:sldId id="275" r:id="rId22"/>
    <p:sldId id="287" r:id="rId23"/>
    <p:sldId id="279" r:id="rId24"/>
    <p:sldId id="280" r:id="rId25"/>
    <p:sldId id="281" r:id="rId26"/>
    <p:sldId id="282" r:id="rId27"/>
    <p:sldId id="283" r:id="rId28"/>
    <p:sldId id="284" r:id="rId29"/>
    <p:sldId id="285" r:id="rId30"/>
    <p:sldId id="286" r:id="rId31"/>
    <p:sldId id="278" r:id="rId32"/>
    <p:sldId id="277" r:id="rId33"/>
    <p:sldId id="289" r:id="rId34"/>
    <p:sldId id="290" r:id="rId35"/>
    <p:sldId id="291" r:id="rId36"/>
    <p:sldId id="288" r:id="rId37"/>
    <p:sldId id="292"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7" r:id="rId61"/>
    <p:sldId id="319" r:id="rId62"/>
    <p:sldId id="318" r:id="rId63"/>
    <p:sldId id="293" r:id="rId64"/>
    <p:sldId id="316" r:id="rId65"/>
    <p:sldId id="321" r:id="rId66"/>
    <p:sldId id="322" r:id="rId67"/>
    <p:sldId id="323" r:id="rId68"/>
    <p:sldId id="325" r:id="rId69"/>
    <p:sldId id="324" r:id="rId70"/>
    <p:sldId id="326" r:id="rId71"/>
    <p:sldId id="327" r:id="rId72"/>
    <p:sldId id="328" r:id="rId73"/>
    <p:sldId id="329" r:id="rId74"/>
    <p:sldId id="330" r:id="rId75"/>
    <p:sldId id="331" r:id="rId76"/>
    <p:sldId id="333" r:id="rId77"/>
    <p:sldId id="332" r:id="rId78"/>
    <p:sldId id="334" r:id="rId79"/>
    <p:sldId id="335" r:id="rId80"/>
    <p:sldId id="336" r:id="rId81"/>
    <p:sldId id="338" r:id="rId82"/>
    <p:sldId id="340" r:id="rId83"/>
    <p:sldId id="339" r:id="rId84"/>
    <p:sldId id="341" r:id="rId85"/>
    <p:sldId id="337" r:id="rId86"/>
    <p:sldId id="342" r:id="rId87"/>
    <p:sldId id="343" r:id="rId88"/>
    <p:sldId id="345" r:id="rId89"/>
    <p:sldId id="347" r:id="rId90"/>
    <p:sldId id="346" r:id="rId91"/>
    <p:sldId id="348" r:id="rId92"/>
    <p:sldId id="350" r:id="rId93"/>
    <p:sldId id="349" r:id="rId94"/>
    <p:sldId id="351" r:id="rId95"/>
    <p:sldId id="344" r:id="rId96"/>
    <p:sldId id="353" r:id="rId97"/>
    <p:sldId id="320" r:id="rId98"/>
    <p:sldId id="355" r:id="rId99"/>
    <p:sldId id="357" r:id="rId100"/>
    <p:sldId id="356" r:id="rId101"/>
    <p:sldId id="358" r:id="rId102"/>
    <p:sldId id="354" r:id="rId103"/>
    <p:sldId id="359" r:id="rId104"/>
    <p:sldId id="360" r:id="rId105"/>
    <p:sldId id="361" r:id="rId106"/>
    <p:sldId id="363" r:id="rId107"/>
    <p:sldId id="364" r:id="rId108"/>
    <p:sldId id="365" r:id="rId109"/>
    <p:sldId id="362" r:id="rId110"/>
    <p:sldId id="366" r:id="rId111"/>
    <p:sldId id="367" r:id="rId112"/>
    <p:sldId id="368" r:id="rId113"/>
    <p:sldId id="369" r:id="rId114"/>
    <p:sldId id="370" r:id="rId115"/>
    <p:sldId id="371" r:id="rId116"/>
    <p:sldId id="372" r:id="rId117"/>
    <p:sldId id="374" r:id="rId118"/>
    <p:sldId id="373" r:id="rId119"/>
    <p:sldId id="375" r:id="rId120"/>
    <p:sldId id="376" r:id="rId121"/>
    <p:sldId id="377" r:id="rId122"/>
    <p:sldId id="379" r:id="rId123"/>
    <p:sldId id="378" r:id="rId124"/>
    <p:sldId id="380" r:id="rId125"/>
    <p:sldId id="381" r:id="rId126"/>
    <p:sldId id="382" r:id="rId127"/>
    <p:sldId id="383" r:id="rId128"/>
    <p:sldId id="384" r:id="rId129"/>
    <p:sldId id="385" r:id="rId130"/>
    <p:sldId id="386" r:id="rId131"/>
    <p:sldId id="387" r:id="rId132"/>
    <p:sldId id="389" r:id="rId133"/>
    <p:sldId id="391" r:id="rId134"/>
    <p:sldId id="390" r:id="rId135"/>
    <p:sldId id="392" r:id="rId136"/>
    <p:sldId id="352" r:id="rId137"/>
    <p:sldId id="388" r:id="rId138"/>
    <p:sldId id="393"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394" r:id="rId161"/>
    <p:sldId id="417" r:id="rId162"/>
    <p:sldId id="418" r:id="rId163"/>
    <p:sldId id="419" r:id="rId164"/>
    <p:sldId id="420" r:id="rId165"/>
    <p:sldId id="422" r:id="rId166"/>
    <p:sldId id="423" r:id="rId167"/>
    <p:sldId id="424" r:id="rId168"/>
    <p:sldId id="425" r:id="rId169"/>
    <p:sldId id="426" r:id="rId170"/>
    <p:sldId id="458" r:id="rId171"/>
    <p:sldId id="459" r:id="rId172"/>
    <p:sldId id="427" r:id="rId173"/>
    <p:sldId id="428" r:id="rId174"/>
    <p:sldId id="429" r:id="rId175"/>
    <p:sldId id="430" r:id="rId176"/>
    <p:sldId id="431" r:id="rId177"/>
    <p:sldId id="421" r:id="rId178"/>
    <p:sldId id="460" r:id="rId179"/>
    <p:sldId id="432"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33" r:id="rId204"/>
    <p:sldId id="457" r:id="rId20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36"/>
    <p:restoredTop sz="94553"/>
  </p:normalViewPr>
  <p:slideViewPr>
    <p:cSldViewPr snapToGrid="0">
      <p:cViewPr varScale="1">
        <p:scale>
          <a:sx n="127" d="100"/>
          <a:sy n="127" d="100"/>
        </p:scale>
        <p:origin x="15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theme" Target="theme/theme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25B9C-2D89-BE4B-8420-D603F6B0557D}" type="datetimeFigureOut">
              <a:rPr lang="en-US" smtClean="0"/>
              <a:t>7/22/26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C1AFF3-969E-954A-AD28-7A9C4A1B4767}" type="slidenum">
              <a:rPr lang="en-US" smtClean="0"/>
              <a:t>‹#›</a:t>
            </a:fld>
            <a:endParaRPr lang="en-US"/>
          </a:p>
        </p:txBody>
      </p:sp>
    </p:spTree>
    <p:extLst>
      <p:ext uri="{BB962C8B-B14F-4D97-AF65-F5344CB8AC3E}">
        <p14:creationId xmlns:p14="http://schemas.microsoft.com/office/powerpoint/2010/main" val="3540285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678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359596" y="6356351"/>
            <a:ext cx="2669354" cy="365125"/>
          </a:xfrm>
        </p:spPr>
        <p:txBody>
          <a:bodyPr/>
          <a:lstStyle/>
          <a:p>
            <a:fld id="{6ECC9948-47A4-C345-AFD4-84E995F141E7}" type="datetime1">
              <a:rPr lang="en-US" smtClean="0"/>
              <a:t>7/22/26</a:t>
            </a:fld>
            <a:endParaRPr lang="en-US" dirty="0"/>
          </a:p>
        </p:txBody>
      </p:sp>
      <p:sp>
        <p:nvSpPr>
          <p:cNvPr id="6" name="Slide Number Placeholder 5"/>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2181378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8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b="0" i="0">
                <a:solidFill>
                  <a:schemeClr val="tx1">
                    <a:tint val="82000"/>
                  </a:schemeClr>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3AC24390-3A31-584A-8C25-6169DB7B7B56}" type="datetime1">
              <a:rPr lang="en-US" smtClean="0"/>
              <a:t>7/22/26</a:t>
            </a:fld>
            <a:endParaRPr lang="en-US"/>
          </a:p>
        </p:txBody>
      </p:sp>
      <p:sp>
        <p:nvSpPr>
          <p:cNvPr id="5" name="Footer Placeholder 4"/>
          <p:cNvSpPr>
            <a:spLocks noGrp="1"/>
          </p:cNvSpPr>
          <p:nvPr>
            <p:ph type="ftr" sz="quarter" idx="11"/>
          </p:nvPr>
        </p:nvSpPr>
        <p:spPr/>
        <p:txBody>
          <a:bodyPr/>
          <a:lstStyle/>
          <a:p>
            <a:r>
              <a:rPr lang="en-US"/>
              <a:t>2026 Mid-Year Fiscal Policy Review</a:t>
            </a:r>
          </a:p>
        </p:txBody>
      </p:sp>
      <p:sp>
        <p:nvSpPr>
          <p:cNvPr id="6" name="Slide Number Placeholder 5"/>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2224627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0C2848-AE76-7B47-84F1-65676C0300E2}" type="datetime1">
              <a:rPr lang="en-US" smtClean="0"/>
              <a:t>7/22/26</a:t>
            </a:fld>
            <a:endParaRPr lang="en-US"/>
          </a:p>
        </p:txBody>
      </p:sp>
      <p:sp>
        <p:nvSpPr>
          <p:cNvPr id="6" name="Footer Placeholder 5"/>
          <p:cNvSpPr>
            <a:spLocks noGrp="1"/>
          </p:cNvSpPr>
          <p:nvPr>
            <p:ph type="ftr" sz="quarter" idx="11"/>
          </p:nvPr>
        </p:nvSpPr>
        <p:spPr/>
        <p:txBody>
          <a:bodyPr/>
          <a:lstStyle/>
          <a:p>
            <a:r>
              <a:rPr lang="en-US"/>
              <a:t>2026 Mid-Year Fiscal Policy Review</a:t>
            </a:r>
          </a:p>
        </p:txBody>
      </p:sp>
      <p:sp>
        <p:nvSpPr>
          <p:cNvPr id="7" name="Slide Number Placeholder 6"/>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123526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7A13BA-17E4-D648-8CBF-20F730C48A58}" type="datetime1">
              <a:rPr lang="en-US" smtClean="0"/>
              <a:t>7/22/26</a:t>
            </a:fld>
            <a:endParaRPr lang="en-US"/>
          </a:p>
        </p:txBody>
      </p:sp>
      <p:sp>
        <p:nvSpPr>
          <p:cNvPr id="8" name="Footer Placeholder 7"/>
          <p:cNvSpPr>
            <a:spLocks noGrp="1"/>
          </p:cNvSpPr>
          <p:nvPr>
            <p:ph type="ftr" sz="quarter" idx="11"/>
          </p:nvPr>
        </p:nvSpPr>
        <p:spPr/>
        <p:txBody>
          <a:bodyPr/>
          <a:lstStyle/>
          <a:p>
            <a:r>
              <a:rPr lang="en-US"/>
              <a:t>2026 Mid-Year Fiscal Policy Review</a:t>
            </a:r>
          </a:p>
        </p:txBody>
      </p:sp>
      <p:sp>
        <p:nvSpPr>
          <p:cNvPr id="9" name="Slide Number Placeholder 8"/>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1962786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5EC082-4270-7D4B-A742-E88EA391CAFD}" type="datetime1">
              <a:rPr lang="en-US" smtClean="0"/>
              <a:t>7/22/26</a:t>
            </a:fld>
            <a:endParaRPr lang="en-US"/>
          </a:p>
        </p:txBody>
      </p:sp>
      <p:sp>
        <p:nvSpPr>
          <p:cNvPr id="4" name="Footer Placeholder 3"/>
          <p:cNvSpPr>
            <a:spLocks noGrp="1"/>
          </p:cNvSpPr>
          <p:nvPr>
            <p:ph type="ftr" sz="quarter" idx="11"/>
          </p:nvPr>
        </p:nvSpPr>
        <p:spPr/>
        <p:txBody>
          <a:bodyPr/>
          <a:lstStyle/>
          <a:p>
            <a:r>
              <a:rPr lang="en-US"/>
              <a:t>2026 Mid-Year Fiscal Policy Review</a:t>
            </a:r>
          </a:p>
        </p:txBody>
      </p:sp>
      <p:sp>
        <p:nvSpPr>
          <p:cNvPr id="5" name="Slide Number Placeholder 4"/>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3580005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4351E-04C9-AF49-83E6-37D37CB81520}" type="datetime1">
              <a:rPr lang="en-US" smtClean="0"/>
              <a:t>7/22/26</a:t>
            </a:fld>
            <a:endParaRPr lang="en-US"/>
          </a:p>
        </p:txBody>
      </p:sp>
      <p:sp>
        <p:nvSpPr>
          <p:cNvPr id="3" name="Footer Placeholder 2"/>
          <p:cNvSpPr>
            <a:spLocks noGrp="1"/>
          </p:cNvSpPr>
          <p:nvPr>
            <p:ph type="ftr" sz="quarter" idx="11"/>
          </p:nvPr>
        </p:nvSpPr>
        <p:spPr/>
        <p:txBody>
          <a:bodyPr/>
          <a:lstStyle/>
          <a:p>
            <a:r>
              <a:rPr lang="en-US"/>
              <a:t>2026 Mid-Year Fiscal Policy Review</a:t>
            </a:r>
          </a:p>
        </p:txBody>
      </p:sp>
      <p:sp>
        <p:nvSpPr>
          <p:cNvPr id="4" name="Slide Number Placeholder 3"/>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1349135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b="0"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b="0" i="0">
                <a:latin typeface="Arial" panose="020B0604020202020204" pitchFamily="34" charset="0"/>
                <a:cs typeface="Arial" panose="020B0604020202020204" pitchFamily="34" charset="0"/>
              </a:defRPr>
            </a:lvl1pPr>
            <a:lvl2pPr>
              <a:defRPr sz="2800" b="0" i="0">
                <a:latin typeface="Arial" panose="020B0604020202020204" pitchFamily="34" charset="0"/>
                <a:cs typeface="Arial" panose="020B0604020202020204" pitchFamily="34" charset="0"/>
              </a:defRPr>
            </a:lvl2pPr>
            <a:lvl3pPr>
              <a:defRPr sz="2400" b="0" i="0">
                <a:latin typeface="Arial" panose="020B0604020202020204" pitchFamily="34" charset="0"/>
                <a:cs typeface="Arial" panose="020B0604020202020204" pitchFamily="34" charset="0"/>
              </a:defRPr>
            </a:lvl3pPr>
            <a:lvl4pPr>
              <a:defRPr sz="2000" b="0" i="0">
                <a:latin typeface="Arial" panose="020B0604020202020204" pitchFamily="34" charset="0"/>
                <a:cs typeface="Arial" panose="020B0604020202020204" pitchFamily="34" charset="0"/>
              </a:defRPr>
            </a:lvl4pPr>
            <a:lvl5pPr>
              <a:defRPr sz="2000" b="0" i="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5B302A-70F7-0E4C-AC06-B0C271231989}" type="datetime1">
              <a:rPr lang="en-US" smtClean="0"/>
              <a:t>7/22/26</a:t>
            </a:fld>
            <a:endParaRPr lang="en-US"/>
          </a:p>
        </p:txBody>
      </p:sp>
      <p:sp>
        <p:nvSpPr>
          <p:cNvPr id="6" name="Footer Placeholder 5"/>
          <p:cNvSpPr>
            <a:spLocks noGrp="1"/>
          </p:cNvSpPr>
          <p:nvPr>
            <p:ph type="ftr" sz="quarter" idx="11"/>
          </p:nvPr>
        </p:nvSpPr>
        <p:spPr/>
        <p:txBody>
          <a:bodyPr/>
          <a:lstStyle/>
          <a:p>
            <a:r>
              <a:rPr lang="en-US"/>
              <a:t>2026 Mid-Year Fiscal Policy Review</a:t>
            </a:r>
          </a:p>
        </p:txBody>
      </p:sp>
      <p:sp>
        <p:nvSpPr>
          <p:cNvPr id="7" name="Slide Number Placeholder 6"/>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3527373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74932C-9D63-B04B-8B74-F8A98CA57AD5}" type="datetime1">
              <a:rPr lang="en-US" smtClean="0"/>
              <a:t>7/22/26</a:t>
            </a:fld>
            <a:endParaRPr lang="en-US"/>
          </a:p>
        </p:txBody>
      </p:sp>
      <p:sp>
        <p:nvSpPr>
          <p:cNvPr id="6" name="Footer Placeholder 5"/>
          <p:cNvSpPr>
            <a:spLocks noGrp="1"/>
          </p:cNvSpPr>
          <p:nvPr>
            <p:ph type="ftr" sz="quarter" idx="11"/>
          </p:nvPr>
        </p:nvSpPr>
        <p:spPr/>
        <p:txBody>
          <a:bodyPr/>
          <a:lstStyle/>
          <a:p>
            <a:r>
              <a:rPr lang="en-US"/>
              <a:t>2026 Mid-Year Fiscal Policy Review</a:t>
            </a:r>
          </a:p>
        </p:txBody>
      </p:sp>
      <p:sp>
        <p:nvSpPr>
          <p:cNvPr id="7" name="Slide Number Placeholder 6"/>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1175197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04306-2B80-884E-88D1-E76B703D9EC2}" type="datetime1">
              <a:rPr lang="en-US" smtClean="0"/>
              <a:t>7/22/26</a:t>
            </a:fld>
            <a:endParaRPr lang="en-US"/>
          </a:p>
        </p:txBody>
      </p:sp>
      <p:sp>
        <p:nvSpPr>
          <p:cNvPr id="5" name="Footer Placeholder 4"/>
          <p:cNvSpPr>
            <a:spLocks noGrp="1"/>
          </p:cNvSpPr>
          <p:nvPr>
            <p:ph type="ftr" sz="quarter" idx="11"/>
          </p:nvPr>
        </p:nvSpPr>
        <p:spPr/>
        <p:txBody>
          <a:bodyPr/>
          <a:lstStyle/>
          <a:p>
            <a:r>
              <a:rPr lang="en-US"/>
              <a:t>2026 Mid-Year Fiscal Policy Review</a:t>
            </a:r>
          </a:p>
        </p:txBody>
      </p:sp>
      <p:sp>
        <p:nvSpPr>
          <p:cNvPr id="6" name="Slide Number Placeholder 5"/>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1996841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F86D2E-28B9-584F-A749-76E8E89DEAE7}" type="datetime1">
              <a:rPr lang="en-US" smtClean="0"/>
              <a:t>7/22/26</a:t>
            </a:fld>
            <a:endParaRPr lang="en-US"/>
          </a:p>
        </p:txBody>
      </p:sp>
      <p:sp>
        <p:nvSpPr>
          <p:cNvPr id="5" name="Footer Placeholder 4"/>
          <p:cNvSpPr>
            <a:spLocks noGrp="1"/>
          </p:cNvSpPr>
          <p:nvPr>
            <p:ph type="ftr" sz="quarter" idx="11"/>
          </p:nvPr>
        </p:nvSpPr>
        <p:spPr/>
        <p:txBody>
          <a:bodyPr/>
          <a:lstStyle/>
          <a:p>
            <a:r>
              <a:rPr lang="en-US"/>
              <a:t>2026 Mid-Year Fiscal Policy Review</a:t>
            </a:r>
          </a:p>
        </p:txBody>
      </p:sp>
      <p:sp>
        <p:nvSpPr>
          <p:cNvPr id="6" name="Slide Number Placeholder 5"/>
          <p:cNvSpPr>
            <a:spLocks noGrp="1"/>
          </p:cNvSpPr>
          <p:nvPr>
            <p:ph type="sldNum" sz="quarter" idx="12"/>
          </p:nvPr>
        </p:nvSpPr>
        <p:spPr/>
        <p:txBody>
          <a:bodyPr/>
          <a:lstStyle/>
          <a:p>
            <a:fld id="{AC803A75-2317-2742-A32F-9668615B9C7A}" type="slidenum">
              <a:rPr lang="en-US" smtClean="0"/>
              <a:t>‹#›</a:t>
            </a:fld>
            <a:endParaRPr lang="en-US"/>
          </a:p>
        </p:txBody>
      </p:sp>
    </p:spTree>
    <p:extLst>
      <p:ext uri="{BB962C8B-B14F-4D97-AF65-F5344CB8AC3E}">
        <p14:creationId xmlns:p14="http://schemas.microsoft.com/office/powerpoint/2010/main" val="74838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08D9897-8C5E-68CC-F830-6C2D04EEDF63}"/>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D05973-8430-5D42-80DB-6DE24EB00167}" type="datetime1">
              <a:rPr lang="en-US" smtClean="0"/>
              <a:t>7/22/26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803A75-2317-2742-A32F-9668615B9C7A}" type="slidenum">
              <a:rPr lang="en-US" smtClean="0"/>
              <a:t>‹#›</a:t>
            </a:fld>
            <a:endParaRPr lang="en-US" dirty="0"/>
          </a:p>
        </p:txBody>
      </p:sp>
    </p:spTree>
    <p:extLst>
      <p:ext uri="{BB962C8B-B14F-4D97-AF65-F5344CB8AC3E}">
        <p14:creationId xmlns:p14="http://schemas.microsoft.com/office/powerpoint/2010/main" val="2205610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a:t>
            </a:fld>
            <a:endParaRPr lang="en-US"/>
          </a:p>
        </p:txBody>
      </p:sp>
    </p:spTree>
    <p:extLst>
      <p:ext uri="{BB962C8B-B14F-4D97-AF65-F5344CB8AC3E}">
        <p14:creationId xmlns:p14="http://schemas.microsoft.com/office/powerpoint/2010/main" val="1522142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2</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6205287" cy="769441"/>
          </a:xfrm>
          <a:prstGeom prst="rect">
            <a:avLst/>
          </a:prstGeom>
          <a:noFill/>
        </p:spPr>
        <p:txBody>
          <a:bodyPr wrap="square">
            <a:spAutoFit/>
          </a:bodyPr>
          <a:lstStyle/>
          <a:p>
            <a:r>
              <a:rPr lang="en-US" sz="4400" b="1" dirty="0">
                <a:solidFill>
                  <a:schemeClr val="bg1"/>
                </a:solidFill>
                <a:latin typeface="Arial" panose="020B0604020202020204" pitchFamily="34" charset="0"/>
                <a:cs typeface="Arial" panose="020B0604020202020204" pitchFamily="34" charset="0"/>
              </a:rPr>
              <a:t>INTRODUCTION</a:t>
            </a:r>
            <a:endParaRPr lang="en-US" dirty="0">
              <a:solidFill>
                <a:schemeClr val="bg1"/>
              </a:solidFill>
            </a:endParaRPr>
          </a:p>
        </p:txBody>
      </p:sp>
    </p:spTree>
    <p:extLst>
      <p:ext uri="{BB962C8B-B14F-4D97-AF65-F5344CB8AC3E}">
        <p14:creationId xmlns:p14="http://schemas.microsoft.com/office/powerpoint/2010/main" val="299024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15F42E-87F6-A5E2-C7D9-87F7DD8477F7}"/>
              </a:ext>
            </a:extLst>
          </p:cNvPr>
          <p:cNvSpPr>
            <a:spLocks noGrp="1"/>
          </p:cNvSpPr>
          <p:nvPr>
            <p:ph idx="1"/>
          </p:nvPr>
        </p:nvSpPr>
        <p:spPr>
          <a:xfrm>
            <a:off x="628650" y="2560320"/>
            <a:ext cx="7886700" cy="3370153"/>
          </a:xfrm>
        </p:spPr>
        <p:txBody>
          <a:bodyPr>
            <a:normAutofit/>
          </a:bodyPr>
          <a:lstStyle/>
          <a:p>
            <a:pPr marL="514350" indent="-506413" algn="just">
              <a:spcBef>
                <a:spcPts val="1600"/>
              </a:spcBef>
              <a:buFont typeface="+mj-lt"/>
              <a:buAutoNum type="arabicPeriod"/>
            </a:pPr>
            <a:r>
              <a:rPr lang="en-US" sz="2000" dirty="0"/>
              <a:t>Rt. Hon. Speaker, on behalf of His Excellency President John Dramani Mahama, I have the humble duty to present the Mid-Year Fiscal Policy Review of the 2026 Budget Statement and Economic Policy of the Government of Ghana.</a:t>
            </a:r>
          </a:p>
          <a:p>
            <a:pPr marL="514350" indent="-506413" algn="just">
              <a:spcBef>
                <a:spcPts val="1600"/>
              </a:spcBef>
              <a:buFont typeface="+mj-lt"/>
              <a:buAutoNum type="arabicPeriod"/>
            </a:pPr>
            <a:r>
              <a:rPr lang="en-US" sz="2000" dirty="0"/>
              <a:t>Mr. Speaker, before I proceed with this Mid-Year Fiscal Policy Review, I wish to acknowledge the devastating floods that struck parts of our country last month.</a:t>
            </a:r>
          </a:p>
          <a:p>
            <a:pPr marL="514350" indent="-506413" algn="just">
              <a:spcBef>
                <a:spcPts val="1600"/>
              </a:spcBef>
              <a:buFont typeface="+mj-lt"/>
              <a:buAutoNum type="arabicPeriod"/>
            </a:pPr>
            <a:r>
              <a:rPr lang="en-US" sz="2000" dirty="0"/>
              <a:t>As </a:t>
            </a:r>
            <a:r>
              <a:rPr lang="en-US" sz="2000" dirty="0" err="1"/>
              <a:t>Honourable</a:t>
            </a:r>
            <a:r>
              <a:rPr lang="en-US" sz="2000" dirty="0"/>
              <a:t> Members will recall, the floods claimed lives, displaced families, destroyed businesses and caused extensive damage to public infrastructure. </a:t>
            </a:r>
          </a:p>
          <a:p>
            <a:pPr marL="11112" indent="0">
              <a:buNone/>
            </a:pPr>
            <a:endParaRPr lang="en-US" sz="2400" dirty="0"/>
          </a:p>
          <a:p>
            <a:endParaRPr lang="en-US" dirty="0"/>
          </a:p>
        </p:txBody>
      </p:sp>
      <p:sp>
        <p:nvSpPr>
          <p:cNvPr id="5" name="Slide Number Placeholder 4">
            <a:extLst>
              <a:ext uri="{FF2B5EF4-FFF2-40B4-BE49-F238E27FC236}">
                <a16:creationId xmlns:a16="http://schemas.microsoft.com/office/drawing/2014/main" id="{7345A7CC-F8B4-F068-6258-571D841DD1F2}"/>
              </a:ext>
            </a:extLst>
          </p:cNvPr>
          <p:cNvSpPr>
            <a:spLocks noGrp="1"/>
          </p:cNvSpPr>
          <p:nvPr>
            <p:ph type="sldNum" sz="quarter" idx="12"/>
          </p:nvPr>
        </p:nvSpPr>
        <p:spPr/>
        <p:txBody>
          <a:bodyPr/>
          <a:lstStyle/>
          <a:p>
            <a:fld id="{AC803A75-2317-2742-A32F-9668615B9C7A}" type="slidenum">
              <a:rPr lang="en-US" smtClean="0"/>
              <a:t>3</a:t>
            </a:fld>
            <a:endParaRPr lang="en-US"/>
          </a:p>
        </p:txBody>
      </p:sp>
      <p:sp>
        <p:nvSpPr>
          <p:cNvPr id="8" name="TextBox 7">
            <a:extLst>
              <a:ext uri="{FF2B5EF4-FFF2-40B4-BE49-F238E27FC236}">
                <a16:creationId xmlns:a16="http://schemas.microsoft.com/office/drawing/2014/main" id="{43FDC2AC-8559-6899-68E6-55F56E03FC74}"/>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4006352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893FA3-F0DB-A939-0422-84C420390DEC}"/>
              </a:ext>
            </a:extLst>
          </p:cNvPr>
          <p:cNvSpPr>
            <a:spLocks noGrp="1"/>
          </p:cNvSpPr>
          <p:nvPr>
            <p:ph type="sldNum" sz="quarter" idx="12"/>
          </p:nvPr>
        </p:nvSpPr>
        <p:spPr/>
        <p:txBody>
          <a:bodyPr/>
          <a:lstStyle/>
          <a:p>
            <a:fld id="{AC803A75-2317-2742-A32F-9668615B9C7A}" type="slidenum">
              <a:rPr lang="en-US" smtClean="0"/>
              <a:t>4</a:t>
            </a:fld>
            <a:endParaRPr lang="en-US"/>
          </a:p>
        </p:txBody>
      </p:sp>
      <p:sp>
        <p:nvSpPr>
          <p:cNvPr id="8" name="Content Placeholder 2">
            <a:extLst>
              <a:ext uri="{FF2B5EF4-FFF2-40B4-BE49-F238E27FC236}">
                <a16:creationId xmlns:a16="http://schemas.microsoft.com/office/drawing/2014/main" id="{11FF60F3-4D92-6835-4BCC-FCC4F87FBF5A}"/>
              </a:ext>
            </a:extLst>
          </p:cNvPr>
          <p:cNvSpPr>
            <a:spLocks noGrp="1"/>
          </p:cNvSpPr>
          <p:nvPr>
            <p:ph idx="1"/>
          </p:nvPr>
        </p:nvSpPr>
        <p:spPr>
          <a:xfrm>
            <a:off x="628650" y="2584171"/>
            <a:ext cx="7886700" cy="3370153"/>
          </a:xfrm>
        </p:spPr>
        <p:txBody>
          <a:bodyPr>
            <a:normAutofit/>
          </a:bodyPr>
          <a:lstStyle/>
          <a:p>
            <a:pPr marL="468312" indent="-457200" algn="just">
              <a:spcBef>
                <a:spcPts val="1600"/>
              </a:spcBef>
              <a:buFont typeface="+mj-lt"/>
              <a:buAutoNum type="arabicPeriod" startAt="4"/>
            </a:pPr>
            <a:r>
              <a:rPr lang="en-US" sz="2000" dirty="0"/>
              <a:t>Ghana was not alone. Similar floods also affected Nigeria, La Côte d’Ivoire and Sierra Leone, highlighting the growing flood risk across the West African coastline and the effects of climate change.</a:t>
            </a:r>
          </a:p>
          <a:p>
            <a:pPr marL="468312" indent="-457200" algn="just">
              <a:spcBef>
                <a:spcPts val="1600"/>
              </a:spcBef>
              <a:buFont typeface="+mj-lt"/>
              <a:buAutoNum type="arabicPeriod" startAt="4"/>
            </a:pPr>
            <a:r>
              <a:rPr lang="en-US" sz="2000" dirty="0"/>
              <a:t>Mr. Speaker, Government responded swiftly by visiting the hardest-hit communities, releasing funds for emergency relief and launching a nationwide clean-up exercise. </a:t>
            </a:r>
          </a:p>
          <a:p>
            <a:pPr marL="468312" indent="-457200" algn="just">
              <a:spcBef>
                <a:spcPts val="1600"/>
              </a:spcBef>
              <a:buFont typeface="+mj-lt"/>
              <a:buAutoNum type="arabicPeriod" startAt="4"/>
            </a:pPr>
            <a:r>
              <a:rPr lang="en-US" sz="2000" dirty="0"/>
              <a:t>On the direction of President Mahama, I am making available the additional resources for ongoing dredging and construction of critical drains in the affected areas. </a:t>
            </a:r>
          </a:p>
          <a:p>
            <a:pPr marL="11112" indent="0">
              <a:buNone/>
            </a:pPr>
            <a:endParaRPr lang="en-US" sz="2400" dirty="0"/>
          </a:p>
          <a:p>
            <a:endParaRPr lang="en-US" dirty="0"/>
          </a:p>
        </p:txBody>
      </p:sp>
      <p:sp>
        <p:nvSpPr>
          <p:cNvPr id="9" name="TextBox 8">
            <a:extLst>
              <a:ext uri="{FF2B5EF4-FFF2-40B4-BE49-F238E27FC236}">
                <a16:creationId xmlns:a16="http://schemas.microsoft.com/office/drawing/2014/main" id="{B4BB3472-7F76-3707-C2E1-F626BCC6392B}"/>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2940033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893FA3-F0DB-A939-0422-84C420390DEC}"/>
              </a:ext>
            </a:extLst>
          </p:cNvPr>
          <p:cNvSpPr>
            <a:spLocks noGrp="1"/>
          </p:cNvSpPr>
          <p:nvPr>
            <p:ph type="sldNum" sz="quarter" idx="12"/>
          </p:nvPr>
        </p:nvSpPr>
        <p:spPr/>
        <p:txBody>
          <a:bodyPr/>
          <a:lstStyle/>
          <a:p>
            <a:fld id="{AC803A75-2317-2742-A32F-9668615B9C7A}" type="slidenum">
              <a:rPr lang="en-US" smtClean="0"/>
              <a:t>5</a:t>
            </a:fld>
            <a:endParaRPr lang="en-US"/>
          </a:p>
        </p:txBody>
      </p:sp>
      <p:sp>
        <p:nvSpPr>
          <p:cNvPr id="8" name="Content Placeholder 2">
            <a:extLst>
              <a:ext uri="{FF2B5EF4-FFF2-40B4-BE49-F238E27FC236}">
                <a16:creationId xmlns:a16="http://schemas.microsoft.com/office/drawing/2014/main" id="{11FF60F3-4D92-6835-4BCC-FCC4F87FBF5A}"/>
              </a:ext>
            </a:extLst>
          </p:cNvPr>
          <p:cNvSpPr>
            <a:spLocks noGrp="1"/>
          </p:cNvSpPr>
          <p:nvPr>
            <p:ph idx="1"/>
          </p:nvPr>
        </p:nvSpPr>
        <p:spPr>
          <a:xfrm>
            <a:off x="628650" y="2600075"/>
            <a:ext cx="7886700" cy="3370153"/>
          </a:xfrm>
        </p:spPr>
        <p:txBody>
          <a:bodyPr>
            <a:normAutofit fontScale="92500"/>
          </a:bodyPr>
          <a:lstStyle/>
          <a:p>
            <a:pPr marL="457200" lvl="0" indent="-457200" algn="just">
              <a:buFont typeface="+mj-lt"/>
              <a:buAutoNum type="arabicPeriod" startAt="7"/>
            </a:pPr>
            <a:r>
              <a:rPr lang="en-GB" sz="2200" b="1" dirty="0"/>
              <a:t>Mr. Speaker, His Excellency the President has directed the Ministry of Works, Housing and Water Resources to develop a comprehensive and permanent solution to flooding in Accra and other flood-prone areas across the country. </a:t>
            </a:r>
            <a:endParaRPr lang="en-US" sz="2200" dirty="0"/>
          </a:p>
          <a:p>
            <a:pPr marL="457200" lvl="0" indent="-457200" algn="just">
              <a:buFont typeface="+mj-lt"/>
              <a:buAutoNum type="arabicPeriod" startAt="7"/>
            </a:pPr>
            <a:r>
              <a:rPr lang="en-GB" sz="2200" dirty="0"/>
              <a:t>The necessary funding for the implementation of this permanent solution will be provided in the 2027 Budget and the medium-term.</a:t>
            </a:r>
            <a:endParaRPr lang="en-US" sz="2200" dirty="0"/>
          </a:p>
          <a:p>
            <a:pPr marL="457200" lvl="0" indent="-457200" algn="just">
              <a:buFont typeface="+mj-lt"/>
              <a:buAutoNum type="arabicPeriod" startAt="7"/>
            </a:pPr>
            <a:r>
              <a:rPr lang="en-GB" sz="2200" dirty="0"/>
              <a:t>Mr. Speaker, I stand before this House with a deep sense of pride and confidence borne out of a strong performance in the last one and half years in the management of the economy.</a:t>
            </a:r>
            <a:endParaRPr lang="en-US" sz="2200" dirty="0"/>
          </a:p>
          <a:p>
            <a:pPr marL="11112" indent="0">
              <a:buNone/>
            </a:pPr>
            <a:endParaRPr lang="en-US" sz="2400" dirty="0"/>
          </a:p>
          <a:p>
            <a:endParaRPr lang="en-US" dirty="0"/>
          </a:p>
        </p:txBody>
      </p:sp>
      <p:sp>
        <p:nvSpPr>
          <p:cNvPr id="9" name="TextBox 8">
            <a:extLst>
              <a:ext uri="{FF2B5EF4-FFF2-40B4-BE49-F238E27FC236}">
                <a16:creationId xmlns:a16="http://schemas.microsoft.com/office/drawing/2014/main" id="{B4BB3472-7F76-3707-C2E1-F626BCC6392B}"/>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47291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893FA3-F0DB-A939-0422-84C420390DEC}"/>
              </a:ext>
            </a:extLst>
          </p:cNvPr>
          <p:cNvSpPr>
            <a:spLocks noGrp="1"/>
          </p:cNvSpPr>
          <p:nvPr>
            <p:ph type="sldNum" sz="quarter" idx="12"/>
          </p:nvPr>
        </p:nvSpPr>
        <p:spPr/>
        <p:txBody>
          <a:bodyPr/>
          <a:lstStyle/>
          <a:p>
            <a:fld id="{AC803A75-2317-2742-A32F-9668615B9C7A}" type="slidenum">
              <a:rPr lang="en-US" smtClean="0"/>
              <a:t>6</a:t>
            </a:fld>
            <a:endParaRPr lang="en-US"/>
          </a:p>
        </p:txBody>
      </p:sp>
      <p:sp>
        <p:nvSpPr>
          <p:cNvPr id="8" name="Content Placeholder 2">
            <a:extLst>
              <a:ext uri="{FF2B5EF4-FFF2-40B4-BE49-F238E27FC236}">
                <a16:creationId xmlns:a16="http://schemas.microsoft.com/office/drawing/2014/main" id="{11FF60F3-4D92-6835-4BCC-FCC4F87FBF5A}"/>
              </a:ext>
            </a:extLst>
          </p:cNvPr>
          <p:cNvSpPr>
            <a:spLocks noGrp="1"/>
          </p:cNvSpPr>
          <p:nvPr>
            <p:ph idx="1"/>
          </p:nvPr>
        </p:nvSpPr>
        <p:spPr>
          <a:xfrm>
            <a:off x="628650" y="2806810"/>
            <a:ext cx="7886700" cy="3370153"/>
          </a:xfrm>
        </p:spPr>
        <p:txBody>
          <a:bodyPr>
            <a:normAutofit/>
          </a:bodyPr>
          <a:lstStyle/>
          <a:p>
            <a:pPr marL="514350" lvl="0" indent="-514350">
              <a:buFont typeface="+mj-lt"/>
              <a:buAutoNum type="arabicPeriod" startAt="10"/>
            </a:pPr>
            <a:r>
              <a:rPr lang="en-GB" sz="2200" dirty="0"/>
              <a:t>This confidence is grounded:</a:t>
            </a:r>
            <a:endParaRPr lang="en-US" sz="2200" dirty="0"/>
          </a:p>
          <a:p>
            <a:pPr marL="849313" indent="-269875"/>
            <a:r>
              <a:rPr lang="en-GB" sz="2200" dirty="0"/>
              <a:t>in sound policy;</a:t>
            </a:r>
            <a:endParaRPr lang="en-US" sz="2200" dirty="0"/>
          </a:p>
          <a:p>
            <a:pPr marL="849313" indent="-269875"/>
            <a:r>
              <a:rPr lang="en-GB" sz="2200" dirty="0"/>
              <a:t>⁠in evidence;</a:t>
            </a:r>
            <a:endParaRPr lang="en-US" sz="2200" dirty="0"/>
          </a:p>
          <a:p>
            <a:pPr marL="849313" indent="-269875"/>
            <a:r>
              <a:rPr lang="en-GB" sz="2200" dirty="0"/>
              <a:t>in measurable performance;</a:t>
            </a:r>
            <a:endParaRPr lang="en-US" sz="2200" dirty="0"/>
          </a:p>
          <a:p>
            <a:pPr marL="849313" indent="-269875"/>
            <a:r>
              <a:rPr lang="en-GB" sz="2200" dirty="0"/>
              <a:t>in credible data; and</a:t>
            </a:r>
            <a:endParaRPr lang="en-US" sz="2200" dirty="0"/>
          </a:p>
          <a:p>
            <a:pPr marL="849313" indent="-269875"/>
            <a:r>
              <a:rPr lang="en-GB" sz="2200" dirty="0"/>
              <a:t>⁠most importantly, in the lived experience of Ghanaians who endured a profound economic crisis and are now standing on firmer ground.</a:t>
            </a:r>
            <a:endParaRPr lang="en-US" sz="2200" dirty="0"/>
          </a:p>
          <a:p>
            <a:pPr marL="11112" indent="0">
              <a:buNone/>
            </a:pPr>
            <a:endParaRPr lang="en-US" sz="2400" dirty="0"/>
          </a:p>
          <a:p>
            <a:endParaRPr lang="en-US" dirty="0"/>
          </a:p>
        </p:txBody>
      </p:sp>
      <p:sp>
        <p:nvSpPr>
          <p:cNvPr id="9" name="TextBox 8">
            <a:extLst>
              <a:ext uri="{FF2B5EF4-FFF2-40B4-BE49-F238E27FC236}">
                <a16:creationId xmlns:a16="http://schemas.microsoft.com/office/drawing/2014/main" id="{B4BB3472-7F76-3707-C2E1-F626BCC6392B}"/>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690835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893FA3-F0DB-A939-0422-84C420390DEC}"/>
              </a:ext>
            </a:extLst>
          </p:cNvPr>
          <p:cNvSpPr>
            <a:spLocks noGrp="1"/>
          </p:cNvSpPr>
          <p:nvPr>
            <p:ph type="sldNum" sz="quarter" idx="12"/>
          </p:nvPr>
        </p:nvSpPr>
        <p:spPr/>
        <p:txBody>
          <a:bodyPr/>
          <a:lstStyle/>
          <a:p>
            <a:fld id="{AC803A75-2317-2742-A32F-9668615B9C7A}" type="slidenum">
              <a:rPr lang="en-US" smtClean="0"/>
              <a:t>7</a:t>
            </a:fld>
            <a:endParaRPr lang="en-US"/>
          </a:p>
        </p:txBody>
      </p:sp>
      <p:sp>
        <p:nvSpPr>
          <p:cNvPr id="8" name="Content Placeholder 2">
            <a:extLst>
              <a:ext uri="{FF2B5EF4-FFF2-40B4-BE49-F238E27FC236}">
                <a16:creationId xmlns:a16="http://schemas.microsoft.com/office/drawing/2014/main" id="{11FF60F3-4D92-6835-4BCC-FCC4F87FBF5A}"/>
              </a:ext>
            </a:extLst>
          </p:cNvPr>
          <p:cNvSpPr>
            <a:spLocks noGrp="1"/>
          </p:cNvSpPr>
          <p:nvPr>
            <p:ph idx="1"/>
          </p:nvPr>
        </p:nvSpPr>
        <p:spPr>
          <a:xfrm>
            <a:off x="628650" y="2639834"/>
            <a:ext cx="7886700" cy="3537130"/>
          </a:xfrm>
        </p:spPr>
        <p:txBody>
          <a:bodyPr>
            <a:normAutofit/>
          </a:bodyPr>
          <a:lstStyle/>
          <a:p>
            <a:pPr marL="457200" lvl="0" indent="-457200" algn="just">
              <a:lnSpc>
                <a:spcPct val="100000"/>
              </a:lnSpc>
              <a:spcBef>
                <a:spcPts val="1600"/>
              </a:spcBef>
              <a:buFont typeface="+mj-lt"/>
              <a:buAutoNum type="arabicPeriod" startAt="11"/>
            </a:pPr>
            <a:r>
              <a:rPr lang="en-GB" sz="2000" dirty="0"/>
              <a:t>Mr. Speaker, section 28 of the Public Financial Management Act, 2016 (Act 921), requires the Minister for Finance to present to Parliament a Mid-Year Fiscal Policy Review not later than 31st July of each year.</a:t>
            </a:r>
            <a:endParaRPr lang="en-US" sz="2000" dirty="0"/>
          </a:p>
          <a:p>
            <a:pPr marL="457200" lvl="0" indent="-457200" algn="just">
              <a:lnSpc>
                <a:spcPct val="100000"/>
              </a:lnSpc>
              <a:spcBef>
                <a:spcPts val="1600"/>
              </a:spcBef>
              <a:buFont typeface="+mj-lt"/>
              <a:buAutoNum type="arabicPeriod" startAt="11"/>
            </a:pPr>
            <a:r>
              <a:rPr lang="en-GB" sz="2000" b="1" dirty="0"/>
              <a:t>Mr. Speaker, today, I am NOT here to seek a supplementary estimate. The 2026 appropriations remains unchanged. </a:t>
            </a:r>
            <a:endParaRPr lang="en-US" sz="2000" dirty="0"/>
          </a:p>
          <a:p>
            <a:pPr marL="457200" lvl="0" indent="-457200" algn="just">
              <a:lnSpc>
                <a:spcPct val="100000"/>
              </a:lnSpc>
              <a:spcBef>
                <a:spcPts val="1600"/>
              </a:spcBef>
              <a:buFont typeface="+mj-lt"/>
              <a:buAutoNum type="arabicPeriod" startAt="11"/>
            </a:pPr>
            <a:r>
              <a:rPr lang="en-GB" sz="2000" b="1" dirty="0"/>
              <a:t>However, we are undertaking a strategic realignment of expenditures within the existing appropriations.</a:t>
            </a:r>
            <a:endParaRPr lang="en-US" sz="2000" dirty="0"/>
          </a:p>
          <a:p>
            <a:pPr marL="11112" indent="0">
              <a:buNone/>
            </a:pPr>
            <a:endParaRPr lang="en-US" sz="2400" dirty="0"/>
          </a:p>
          <a:p>
            <a:endParaRPr lang="en-US" dirty="0"/>
          </a:p>
        </p:txBody>
      </p:sp>
      <p:sp>
        <p:nvSpPr>
          <p:cNvPr id="9" name="TextBox 8">
            <a:extLst>
              <a:ext uri="{FF2B5EF4-FFF2-40B4-BE49-F238E27FC236}">
                <a16:creationId xmlns:a16="http://schemas.microsoft.com/office/drawing/2014/main" id="{B4BB3472-7F76-3707-C2E1-F626BCC6392B}"/>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4280785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893FA3-F0DB-A939-0422-84C420390DEC}"/>
              </a:ext>
            </a:extLst>
          </p:cNvPr>
          <p:cNvSpPr>
            <a:spLocks noGrp="1"/>
          </p:cNvSpPr>
          <p:nvPr>
            <p:ph type="sldNum" sz="quarter" idx="12"/>
          </p:nvPr>
        </p:nvSpPr>
        <p:spPr/>
        <p:txBody>
          <a:bodyPr/>
          <a:lstStyle/>
          <a:p>
            <a:fld id="{AC803A75-2317-2742-A32F-9668615B9C7A}" type="slidenum">
              <a:rPr lang="en-US" smtClean="0"/>
              <a:t>8</a:t>
            </a:fld>
            <a:endParaRPr lang="en-US"/>
          </a:p>
        </p:txBody>
      </p:sp>
      <p:sp>
        <p:nvSpPr>
          <p:cNvPr id="8" name="Content Placeholder 2">
            <a:extLst>
              <a:ext uri="{FF2B5EF4-FFF2-40B4-BE49-F238E27FC236}">
                <a16:creationId xmlns:a16="http://schemas.microsoft.com/office/drawing/2014/main" id="{11FF60F3-4D92-6835-4BCC-FCC4F87FBF5A}"/>
              </a:ext>
            </a:extLst>
          </p:cNvPr>
          <p:cNvSpPr>
            <a:spLocks noGrp="1"/>
          </p:cNvSpPr>
          <p:nvPr>
            <p:ph idx="1"/>
          </p:nvPr>
        </p:nvSpPr>
        <p:spPr>
          <a:xfrm>
            <a:off x="628650" y="2639834"/>
            <a:ext cx="7886700" cy="3537130"/>
          </a:xfrm>
        </p:spPr>
        <p:txBody>
          <a:bodyPr>
            <a:normAutofit/>
          </a:bodyPr>
          <a:lstStyle/>
          <a:p>
            <a:pPr marL="457200" lvl="0" indent="-457200" algn="just">
              <a:buFont typeface="+mj-lt"/>
              <a:buAutoNum type="arabicPeriod" startAt="14"/>
            </a:pPr>
            <a:r>
              <a:rPr lang="en-GB" sz="2000" dirty="0"/>
              <a:t>Government also reaffirms the following macroeconomic targets for 2026:</a:t>
            </a:r>
            <a:endParaRPr lang="en-US" sz="2000" dirty="0"/>
          </a:p>
          <a:p>
            <a:pPr lvl="1" algn="just">
              <a:lnSpc>
                <a:spcPct val="100000"/>
              </a:lnSpc>
            </a:pPr>
            <a:r>
              <a:rPr lang="en-GB" sz="2000" dirty="0"/>
              <a:t>Overall real GDP growth of at least 4.8 percent;</a:t>
            </a:r>
            <a:endParaRPr lang="en-US" sz="2000" dirty="0"/>
          </a:p>
          <a:p>
            <a:pPr lvl="1" algn="just">
              <a:lnSpc>
                <a:spcPct val="100000"/>
              </a:lnSpc>
            </a:pPr>
            <a:r>
              <a:rPr lang="en-GB" sz="2000" dirty="0"/>
              <a:t>Non-oil real GDP growth of at least 4.9 percent;</a:t>
            </a:r>
            <a:endParaRPr lang="en-US" sz="2000" dirty="0"/>
          </a:p>
          <a:p>
            <a:pPr lvl="1" algn="just">
              <a:lnSpc>
                <a:spcPct val="100000"/>
              </a:lnSpc>
            </a:pPr>
            <a:r>
              <a:rPr lang="en-GB" sz="2000" dirty="0"/>
              <a:t>End-year inflation of 8±2 percent;</a:t>
            </a:r>
            <a:endParaRPr lang="en-US" sz="2000" dirty="0"/>
          </a:p>
          <a:p>
            <a:pPr lvl="1" algn="just">
              <a:lnSpc>
                <a:spcPct val="100000"/>
              </a:lnSpc>
            </a:pPr>
            <a:r>
              <a:rPr lang="en-GB" sz="2000" dirty="0"/>
              <a:t>A primary surplus of 1.5 percent of GDP on a commitment basis; and </a:t>
            </a:r>
            <a:endParaRPr lang="en-US" sz="2000" dirty="0"/>
          </a:p>
          <a:p>
            <a:pPr lvl="1" algn="just">
              <a:lnSpc>
                <a:spcPct val="100000"/>
              </a:lnSpc>
            </a:pPr>
            <a:r>
              <a:rPr lang="en-GB" sz="2000" dirty="0"/>
              <a:t>Gross International Reserves sufficient to cover not less than three months of imports.</a:t>
            </a:r>
            <a:endParaRPr lang="en-US" sz="2000" dirty="0"/>
          </a:p>
          <a:p>
            <a:pPr marL="11112" indent="0">
              <a:buNone/>
            </a:pPr>
            <a:endParaRPr lang="en-US" sz="2400" dirty="0"/>
          </a:p>
          <a:p>
            <a:endParaRPr lang="en-US" dirty="0"/>
          </a:p>
        </p:txBody>
      </p:sp>
      <p:sp>
        <p:nvSpPr>
          <p:cNvPr id="9" name="TextBox 8">
            <a:extLst>
              <a:ext uri="{FF2B5EF4-FFF2-40B4-BE49-F238E27FC236}">
                <a16:creationId xmlns:a16="http://schemas.microsoft.com/office/drawing/2014/main" id="{B4BB3472-7F76-3707-C2E1-F626BCC6392B}"/>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1464264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893FA3-F0DB-A939-0422-84C420390DEC}"/>
              </a:ext>
            </a:extLst>
          </p:cNvPr>
          <p:cNvSpPr>
            <a:spLocks noGrp="1"/>
          </p:cNvSpPr>
          <p:nvPr>
            <p:ph type="sldNum" sz="quarter" idx="12"/>
          </p:nvPr>
        </p:nvSpPr>
        <p:spPr/>
        <p:txBody>
          <a:bodyPr/>
          <a:lstStyle/>
          <a:p>
            <a:fld id="{AC803A75-2317-2742-A32F-9668615B9C7A}" type="slidenum">
              <a:rPr lang="en-US" smtClean="0"/>
              <a:t>9</a:t>
            </a:fld>
            <a:endParaRPr lang="en-US"/>
          </a:p>
        </p:txBody>
      </p:sp>
      <p:sp>
        <p:nvSpPr>
          <p:cNvPr id="8" name="Content Placeholder 2">
            <a:extLst>
              <a:ext uri="{FF2B5EF4-FFF2-40B4-BE49-F238E27FC236}">
                <a16:creationId xmlns:a16="http://schemas.microsoft.com/office/drawing/2014/main" id="{11FF60F3-4D92-6835-4BCC-FCC4F87FBF5A}"/>
              </a:ext>
            </a:extLst>
          </p:cNvPr>
          <p:cNvSpPr>
            <a:spLocks noGrp="1"/>
          </p:cNvSpPr>
          <p:nvPr>
            <p:ph idx="1"/>
          </p:nvPr>
        </p:nvSpPr>
        <p:spPr>
          <a:xfrm>
            <a:off x="628650" y="2639834"/>
            <a:ext cx="7886700" cy="3537130"/>
          </a:xfrm>
        </p:spPr>
        <p:txBody>
          <a:bodyPr>
            <a:normAutofit/>
          </a:bodyPr>
          <a:lstStyle/>
          <a:p>
            <a:pPr marL="457200" lvl="0" indent="-457200" algn="just">
              <a:spcBef>
                <a:spcPts val="1600"/>
              </a:spcBef>
              <a:buFont typeface="+mj-lt"/>
              <a:buAutoNum type="arabicPeriod" startAt="15"/>
            </a:pPr>
            <a:r>
              <a:rPr lang="en-GB" sz="2000" dirty="0"/>
              <a:t>Mr. Speaker, beyond fulfilling a statutory obligation, this statement tells the story of where Ghana stood, where Ghana stands today, and where Ghana is heading.</a:t>
            </a:r>
            <a:endParaRPr lang="en-US" sz="2000" dirty="0"/>
          </a:p>
          <a:p>
            <a:pPr marL="457200" lvl="0" indent="-457200" algn="just">
              <a:spcBef>
                <a:spcPts val="1600"/>
              </a:spcBef>
              <a:buFont typeface="+mj-lt"/>
              <a:buAutoNum type="arabicPeriod" startAt="15"/>
            </a:pPr>
            <a:r>
              <a:rPr lang="en-GB" sz="2000" dirty="0"/>
              <a:t>⁠Mr. Speaker, I respectfully request that the full text of this Mid-Year Fiscal Policy Review be captured in the Hansard in its entirety, while I present the highlights to the House.  </a:t>
            </a:r>
            <a:endParaRPr lang="en-US" sz="2000" dirty="0"/>
          </a:p>
          <a:p>
            <a:pPr marL="457200" lvl="0" indent="-457200" algn="just">
              <a:spcBef>
                <a:spcPts val="1600"/>
              </a:spcBef>
              <a:buFont typeface="+mj-lt"/>
              <a:buAutoNum type="arabicPeriod" startAt="15"/>
            </a:pPr>
            <a:r>
              <a:rPr lang="en-GB" sz="2000" dirty="0"/>
              <a:t>⁠Mr. Speaker, before I present the details of our economic performance, we must briefly recall where we came from. I do so because the lessons of economic history must never be forgotten.</a:t>
            </a:r>
            <a:endParaRPr lang="en-US" sz="2000" dirty="0"/>
          </a:p>
          <a:p>
            <a:pPr marL="11112" indent="0">
              <a:buNone/>
            </a:pPr>
            <a:endParaRPr lang="en-US" sz="2400" dirty="0"/>
          </a:p>
          <a:p>
            <a:endParaRPr lang="en-US" dirty="0"/>
          </a:p>
        </p:txBody>
      </p:sp>
      <p:sp>
        <p:nvSpPr>
          <p:cNvPr id="9" name="TextBox 8">
            <a:extLst>
              <a:ext uri="{FF2B5EF4-FFF2-40B4-BE49-F238E27FC236}">
                <a16:creationId xmlns:a16="http://schemas.microsoft.com/office/drawing/2014/main" id="{B4BB3472-7F76-3707-C2E1-F626BCC6392B}"/>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143779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893FA3-F0DB-A939-0422-84C420390DEC}"/>
              </a:ext>
            </a:extLst>
          </p:cNvPr>
          <p:cNvSpPr>
            <a:spLocks noGrp="1"/>
          </p:cNvSpPr>
          <p:nvPr>
            <p:ph type="sldNum" sz="quarter" idx="12"/>
          </p:nvPr>
        </p:nvSpPr>
        <p:spPr/>
        <p:txBody>
          <a:bodyPr/>
          <a:lstStyle/>
          <a:p>
            <a:fld id="{AC803A75-2317-2742-A32F-9668615B9C7A}" type="slidenum">
              <a:rPr lang="en-US" smtClean="0"/>
              <a:t>10</a:t>
            </a:fld>
            <a:endParaRPr lang="en-US"/>
          </a:p>
        </p:txBody>
      </p:sp>
      <p:sp>
        <p:nvSpPr>
          <p:cNvPr id="8" name="Content Placeholder 2">
            <a:extLst>
              <a:ext uri="{FF2B5EF4-FFF2-40B4-BE49-F238E27FC236}">
                <a16:creationId xmlns:a16="http://schemas.microsoft.com/office/drawing/2014/main" id="{11FF60F3-4D92-6835-4BCC-FCC4F87FBF5A}"/>
              </a:ext>
            </a:extLst>
          </p:cNvPr>
          <p:cNvSpPr>
            <a:spLocks noGrp="1"/>
          </p:cNvSpPr>
          <p:nvPr>
            <p:ph idx="1"/>
          </p:nvPr>
        </p:nvSpPr>
        <p:spPr>
          <a:xfrm>
            <a:off x="628650" y="2639833"/>
            <a:ext cx="7886700" cy="3840479"/>
          </a:xfrm>
        </p:spPr>
        <p:txBody>
          <a:bodyPr>
            <a:noAutofit/>
          </a:bodyPr>
          <a:lstStyle/>
          <a:p>
            <a:pPr marL="514350" lvl="0" indent="-514350" algn="just">
              <a:lnSpc>
                <a:spcPct val="100000"/>
              </a:lnSpc>
              <a:buFont typeface="+mj-lt"/>
              <a:buAutoNum type="arabicPeriod" startAt="18"/>
            </a:pPr>
            <a:r>
              <a:rPr lang="en-GB" sz="2000" dirty="0"/>
              <a:t>Mr. Speaker, when this Administration assumed office in January 2025, President Mahama inherited an economy on its knees.</a:t>
            </a:r>
            <a:endParaRPr lang="en-US" sz="2000" dirty="0"/>
          </a:p>
          <a:p>
            <a:pPr marL="514350" lvl="0" indent="-514350" algn="just">
              <a:lnSpc>
                <a:spcPct val="100000"/>
              </a:lnSpc>
              <a:buFont typeface="+mj-lt"/>
              <a:buAutoNum type="arabicPeriod" startAt="18"/>
            </a:pPr>
            <a:r>
              <a:rPr lang="en-GB" sz="2000" dirty="0"/>
              <a:t>The economic crisis of 2022 was not merely an accident. It was the consequence of a series of wrong policy choices:</a:t>
            </a:r>
            <a:endParaRPr lang="en-US" sz="2000" dirty="0"/>
          </a:p>
          <a:p>
            <a:pPr marL="674688" indent="-182563" algn="just">
              <a:lnSpc>
                <a:spcPct val="100000"/>
              </a:lnSpc>
              <a:spcBef>
                <a:spcPts val="400"/>
              </a:spcBef>
            </a:pPr>
            <a:r>
              <a:rPr lang="en-GB" sz="2000" dirty="0"/>
              <a:t>choices about reckless spending;</a:t>
            </a:r>
            <a:endParaRPr lang="en-US" sz="2000" dirty="0"/>
          </a:p>
          <a:p>
            <a:pPr marL="674688" indent="-182563" algn="just">
              <a:lnSpc>
                <a:spcPct val="100000"/>
              </a:lnSpc>
              <a:spcBef>
                <a:spcPts val="400"/>
              </a:spcBef>
            </a:pPr>
            <a:r>
              <a:rPr lang="en-GB" sz="2000" dirty="0"/>
              <a:t>choices about excessive and binge borrowing; </a:t>
            </a:r>
            <a:endParaRPr lang="en-US" sz="2000" dirty="0"/>
          </a:p>
          <a:p>
            <a:pPr marL="674688" indent="-182563" algn="just">
              <a:lnSpc>
                <a:spcPct val="100000"/>
              </a:lnSpc>
              <a:spcBef>
                <a:spcPts val="400"/>
              </a:spcBef>
            </a:pPr>
            <a:r>
              <a:rPr lang="en-GB" sz="2000" dirty="0"/>
              <a:t>choices about lack of accountability; and</a:t>
            </a:r>
            <a:endParaRPr lang="en-US" sz="2000" dirty="0"/>
          </a:p>
          <a:p>
            <a:pPr marL="674688" indent="-182563" algn="just">
              <a:lnSpc>
                <a:spcPct val="100000"/>
              </a:lnSpc>
              <a:spcBef>
                <a:spcPts val="400"/>
              </a:spcBef>
            </a:pPr>
            <a:r>
              <a:rPr lang="en-GB" sz="2000" dirty="0"/>
              <a:t>a failure to level with the people of Ghana about the true state of the economy.</a:t>
            </a:r>
            <a:endParaRPr lang="en-US" sz="2000" dirty="0"/>
          </a:p>
          <a:p>
            <a:pPr marL="11112" indent="0">
              <a:lnSpc>
                <a:spcPct val="100000"/>
              </a:lnSpc>
              <a:buNone/>
            </a:pPr>
            <a:endParaRPr lang="en-US" sz="2000" dirty="0"/>
          </a:p>
          <a:p>
            <a:pPr>
              <a:lnSpc>
                <a:spcPct val="100000"/>
              </a:lnSpc>
            </a:pPr>
            <a:endParaRPr lang="en-US" sz="2000" dirty="0"/>
          </a:p>
        </p:txBody>
      </p:sp>
      <p:sp>
        <p:nvSpPr>
          <p:cNvPr id="9" name="TextBox 8">
            <a:extLst>
              <a:ext uri="{FF2B5EF4-FFF2-40B4-BE49-F238E27FC236}">
                <a16:creationId xmlns:a16="http://schemas.microsoft.com/office/drawing/2014/main" id="{B4BB3472-7F76-3707-C2E1-F626BCC6392B}"/>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318762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39833"/>
            <a:ext cx="7886700" cy="3840479"/>
          </a:xfrm>
        </p:spPr>
        <p:txBody>
          <a:bodyPr>
            <a:noAutofit/>
          </a:bodyPr>
          <a:lstStyle/>
          <a:p>
            <a:pPr marL="457200" lvl="0" indent="-457200" algn="just">
              <a:buFont typeface="+mj-lt"/>
              <a:buAutoNum type="arabicPeriod" startAt="20"/>
            </a:pPr>
            <a:r>
              <a:rPr lang="en-GB" sz="2000" dirty="0"/>
              <a:t>Mr. Speaker, the consequences of those wrong choices for the Ghanaian people were severe:</a:t>
            </a:r>
            <a:endParaRPr lang="en-US" sz="2000" dirty="0"/>
          </a:p>
          <a:p>
            <a:pPr marL="762000" lvl="0" indent="-269875" algn="just">
              <a:buFont typeface="+mj-lt"/>
              <a:buAutoNum type="romanLcPeriod"/>
            </a:pPr>
            <a:r>
              <a:rPr lang="en-GB" sz="2000" dirty="0"/>
              <a:t>the cedi depreciated at levels never seen before, eroding savings, business capital and the purchasing power of millions of Ghanaians;</a:t>
            </a:r>
            <a:endParaRPr lang="en-US" sz="2000" dirty="0"/>
          </a:p>
          <a:p>
            <a:pPr marL="762000" lvl="0" indent="-269875" algn="just">
              <a:buFont typeface="+mj-lt"/>
              <a:buAutoNum type="romanLcPeriod"/>
            </a:pPr>
            <a:r>
              <a:rPr lang="en-GB" sz="2000" dirty="0"/>
              <a:t>inflation exceeded 50 percent, dramatically increasing the cost of living and placing basic necessities beyond the reach of many households;</a:t>
            </a:r>
            <a:endParaRPr lang="en-US" sz="2000" dirty="0"/>
          </a:p>
          <a:p>
            <a:pPr marL="762000" lvl="0" indent="-269875" algn="just">
              <a:buFont typeface="+mj-lt"/>
              <a:buAutoNum type="romanLcPeriod"/>
            </a:pPr>
            <a:r>
              <a:rPr lang="en-GB" sz="2000" dirty="0"/>
              <a:t>real disposable incomes declined sharply;</a:t>
            </a:r>
          </a:p>
          <a:p>
            <a:pPr marL="762000" lvl="0" indent="-269875" algn="just">
              <a:buFont typeface="+mj-lt"/>
              <a:buAutoNum type="romanLcPeriod"/>
            </a:pPr>
            <a:r>
              <a:rPr lang="en-US" sz="2000" dirty="0"/>
              <a:t>interest rates surged, making credit expensive for the private sector;</a:t>
            </a:r>
          </a:p>
          <a:p>
            <a:pPr marL="514350" lvl="0" indent="-514350">
              <a:buFont typeface="+mj-lt"/>
              <a:buAutoNum type="romanLcPeriod"/>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820908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39833"/>
            <a:ext cx="7886700" cy="3840479"/>
          </a:xfrm>
        </p:spPr>
        <p:txBody>
          <a:bodyPr>
            <a:noAutofit/>
          </a:bodyPr>
          <a:lstStyle/>
          <a:p>
            <a:pPr marL="514350" lvl="0" indent="-514350" algn="just">
              <a:spcBef>
                <a:spcPts val="1600"/>
              </a:spcBef>
              <a:buFont typeface="+mj-lt"/>
              <a:buAutoNum type="romanLcPeriod" startAt="5"/>
            </a:pPr>
            <a:r>
              <a:rPr lang="en-GB" sz="2000" dirty="0"/>
              <a:t>investor confidence collapsed;</a:t>
            </a:r>
            <a:endParaRPr lang="en-US" sz="2000" dirty="0"/>
          </a:p>
          <a:p>
            <a:pPr marL="514350" lvl="0" indent="-514350" algn="just">
              <a:spcBef>
                <a:spcPts val="1600"/>
              </a:spcBef>
              <a:buFont typeface="+mj-lt"/>
              <a:buAutoNum type="romanLcPeriod" startAt="5"/>
            </a:pPr>
            <a:r>
              <a:rPr lang="en-GB" sz="2000" dirty="0"/>
              <a:t>international reserves fell to extremely low levels;</a:t>
            </a:r>
            <a:endParaRPr lang="en-US" sz="2000" dirty="0"/>
          </a:p>
          <a:p>
            <a:pPr marL="514350" lvl="0" indent="-514350" algn="just">
              <a:spcBef>
                <a:spcPts val="1600"/>
              </a:spcBef>
              <a:buFont typeface="+mj-lt"/>
              <a:buAutoNum type="romanLcPeriod" startAt="5"/>
            </a:pPr>
            <a:r>
              <a:rPr lang="en-GB" sz="2000" dirty="0"/>
              <a:t>international credit rating agencies downgraded Ghana’s sovereign debt to levels never seen before;</a:t>
            </a:r>
            <a:endParaRPr lang="en-US" sz="2000" dirty="0"/>
          </a:p>
          <a:p>
            <a:pPr marL="514350" lvl="0" indent="-514350" algn="just">
              <a:spcBef>
                <a:spcPts val="1600"/>
              </a:spcBef>
              <a:buFont typeface="+mj-lt"/>
              <a:buAutoNum type="romanLcPeriod" startAt="5"/>
            </a:pPr>
            <a:r>
              <a:rPr lang="en-GB" sz="2000" dirty="0"/>
              <a:t>Ghana lost access to the international capital markets;</a:t>
            </a:r>
            <a:endParaRPr lang="en-US" sz="2000" dirty="0"/>
          </a:p>
          <a:p>
            <a:pPr marL="514350" lvl="0" indent="-514350" algn="just">
              <a:spcBef>
                <a:spcPts val="1600"/>
              </a:spcBef>
              <a:buFont typeface="+mj-lt"/>
              <a:buAutoNum type="romanLcPeriod" startAt="5"/>
            </a:pPr>
            <a:r>
              <a:rPr lang="en-GB" sz="2000" dirty="0"/>
              <a:t>the previous Government implemented the most painful debt restructuring programme that imposed painful haircuts on domestic and external bondholders;</a:t>
            </a:r>
            <a:endParaRPr lang="en-US" sz="2000" dirty="0"/>
          </a:p>
          <a:p>
            <a:pPr marL="514350" lvl="0" indent="-514350">
              <a:buFont typeface="+mj-lt"/>
              <a:buAutoNum type="romanLcPeriod"/>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3074299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39833"/>
            <a:ext cx="7886700" cy="3840479"/>
          </a:xfrm>
        </p:spPr>
        <p:txBody>
          <a:bodyPr>
            <a:noAutofit/>
          </a:bodyPr>
          <a:lstStyle/>
          <a:p>
            <a:pPr marL="742950" lvl="0" indent="-514350" algn="just">
              <a:spcBef>
                <a:spcPts val="1600"/>
              </a:spcBef>
              <a:buFont typeface="+mj-lt"/>
              <a:buAutoNum type="romanLcPeriod" startAt="10"/>
            </a:pPr>
            <a:r>
              <a:rPr lang="en-GB" sz="2000" dirty="0"/>
              <a:t>financial institutions and individual bondholders also suffered significant losses, with many losing their lifetime savings;</a:t>
            </a:r>
            <a:endParaRPr lang="en-US" sz="2000" dirty="0"/>
          </a:p>
          <a:p>
            <a:pPr marL="742950" lvl="0" indent="-514350" algn="just">
              <a:spcBef>
                <a:spcPts val="1600"/>
              </a:spcBef>
              <a:buFont typeface="+mj-lt"/>
              <a:buAutoNum type="romanLcPeriod" startAt="10"/>
            </a:pPr>
            <a:r>
              <a:rPr lang="en-GB" sz="2000" dirty="0"/>
              <a:t>even pensioners were not spared the burden of haircuts under the domestic debt exchange; and</a:t>
            </a:r>
            <a:endParaRPr lang="en-US" sz="2000" dirty="0"/>
          </a:p>
          <a:p>
            <a:pPr marL="742950" lvl="0" indent="-514350" algn="just">
              <a:spcBef>
                <a:spcPts val="1600"/>
              </a:spcBef>
              <a:buFont typeface="+mj-lt"/>
              <a:buAutoNum type="romanLcPeriod" startAt="10"/>
            </a:pPr>
            <a:r>
              <a:rPr lang="en-GB" sz="2000" dirty="0"/>
              <a:t>businesses closed or relocated, jobs were lost, and many households that had escaped poverty fell back into hardship.</a:t>
            </a:r>
            <a:endParaRPr lang="en-US" sz="2000" dirty="0"/>
          </a:p>
          <a:p>
            <a:pPr marL="468312" indent="-457200">
              <a:lnSpc>
                <a:spcPct val="100000"/>
              </a:lnSpc>
              <a:spcBef>
                <a:spcPts val="1600"/>
              </a:spcBef>
              <a:buFont typeface="+mj-lt"/>
              <a:buAutoNum type="arabicPeriod" startAt="21"/>
            </a:pPr>
            <a:r>
              <a:rPr lang="en-GB" sz="2000" dirty="0"/>
              <a:t>Mr. Speaker, this is an honest account of the economy we inherited.</a:t>
            </a:r>
          </a:p>
          <a:p>
            <a:pPr marL="11112" indent="0">
              <a:lnSpc>
                <a:spcPct val="100000"/>
              </a:lnSpc>
              <a:spcBef>
                <a:spcPts val="1600"/>
              </a:spcBef>
              <a:buNone/>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2268421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76225"/>
            <a:ext cx="7886700" cy="3840479"/>
          </a:xfrm>
        </p:spPr>
        <p:txBody>
          <a:bodyPr>
            <a:noAutofit/>
          </a:bodyPr>
          <a:lstStyle/>
          <a:p>
            <a:pPr marL="468312" indent="-457200" algn="just">
              <a:lnSpc>
                <a:spcPct val="100000"/>
              </a:lnSpc>
              <a:spcBef>
                <a:spcPts val="1600"/>
              </a:spcBef>
              <a:buFont typeface="+mj-lt"/>
              <a:buAutoNum type="arabicPeriod" startAt="22"/>
            </a:pPr>
            <a:r>
              <a:rPr lang="en-GB" sz="2000" dirty="0"/>
              <a:t>We recount these events not to dwell on the past, but to remind ourselves of the heavy price of fiscal indiscipline, excessive borrowing, weak accountability and economic dishonesty.</a:t>
            </a:r>
          </a:p>
          <a:p>
            <a:pPr marL="457200" lvl="0" indent="-457200" algn="just">
              <a:spcBef>
                <a:spcPts val="1600"/>
              </a:spcBef>
              <a:buFont typeface="+mj-lt"/>
              <a:buAutoNum type="arabicPeriod" startAt="22"/>
            </a:pPr>
            <a:r>
              <a:rPr lang="en-GB" sz="2000" b="1" dirty="0"/>
              <a:t>Ghana must never be brought this low again!</a:t>
            </a:r>
            <a:endParaRPr lang="en-US" sz="2000" dirty="0"/>
          </a:p>
          <a:p>
            <a:pPr marL="457200" lvl="0" indent="-457200" algn="just">
              <a:spcBef>
                <a:spcPts val="1600"/>
              </a:spcBef>
              <a:buFont typeface="+mj-lt"/>
              <a:buAutoNum type="arabicPeriod" startAt="22"/>
            </a:pPr>
            <a:r>
              <a:rPr lang="en-GB" sz="2000" dirty="0"/>
              <a:t>⁠Mr. Speaker, these painful experiences must strengthen our collective resolve to safeguard macroeconomic stability and ensure that such a crisis is never repeated.</a:t>
            </a:r>
            <a:endParaRPr lang="en-US" sz="2000" dirty="0"/>
          </a:p>
          <a:p>
            <a:pPr marL="457200" lvl="0" indent="-457200" algn="just">
              <a:spcBef>
                <a:spcPts val="1600"/>
              </a:spcBef>
              <a:buFont typeface="+mj-lt"/>
              <a:buAutoNum type="arabicPeriod" startAt="22"/>
            </a:pPr>
            <a:r>
              <a:rPr lang="en-GB" sz="2000" dirty="0"/>
              <a:t>⁠</a:t>
            </a:r>
            <a:r>
              <a:rPr lang="en-GB" sz="2000" b="1" dirty="0"/>
              <a:t>As a nation, we must internalise the true cost of economic mismanagement and commit ourselves to sound economic stewardship.</a:t>
            </a:r>
            <a:endParaRPr lang="en-US" sz="2000" dirty="0"/>
          </a:p>
          <a:p>
            <a:pPr marL="468312" indent="-457200">
              <a:lnSpc>
                <a:spcPct val="100000"/>
              </a:lnSpc>
              <a:spcBef>
                <a:spcPts val="1600"/>
              </a:spcBef>
              <a:buFont typeface="+mj-lt"/>
              <a:buAutoNum type="arabicPeriod" startAt="22"/>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641651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15980"/>
            <a:ext cx="7886700" cy="3840479"/>
          </a:xfrm>
        </p:spPr>
        <p:txBody>
          <a:bodyPr>
            <a:noAutofit/>
          </a:bodyPr>
          <a:lstStyle/>
          <a:p>
            <a:pPr marL="457200" lvl="0" indent="-457200" algn="just">
              <a:spcBef>
                <a:spcPts val="1600"/>
              </a:spcBef>
              <a:spcAft>
                <a:spcPts val="300"/>
              </a:spcAft>
              <a:buFont typeface="+mj-lt"/>
              <a:buAutoNum type="arabicPeriod" startAt="26"/>
            </a:pPr>
            <a:r>
              <a:rPr lang="en-GB" sz="2000" b="1" dirty="0"/>
              <a:t>Some lessons cannot simply be taught; they must be lived. But once learned, they must never be forgotten.</a:t>
            </a:r>
            <a:endParaRPr lang="en-US" sz="2000" dirty="0"/>
          </a:p>
          <a:p>
            <a:pPr marL="457200" lvl="0" indent="-457200" algn="just">
              <a:spcBef>
                <a:spcPts val="1600"/>
              </a:spcBef>
              <a:spcAft>
                <a:spcPts val="300"/>
              </a:spcAft>
              <a:buFont typeface="+mj-lt"/>
              <a:buAutoNum type="arabicPeriod" startAt="26"/>
            </a:pPr>
            <a:r>
              <a:rPr lang="en-GB" sz="2000" b="1" dirty="0"/>
              <a:t>Never again!</a:t>
            </a:r>
            <a:endParaRPr lang="en-US" sz="2000" dirty="0"/>
          </a:p>
          <a:p>
            <a:pPr marL="457200" lvl="0" indent="-457200" algn="just">
              <a:spcBef>
                <a:spcPts val="1600"/>
              </a:spcBef>
              <a:spcAft>
                <a:spcPts val="300"/>
              </a:spcAft>
              <a:buFont typeface="+mj-lt"/>
              <a:buAutoNum type="arabicPeriod" startAt="26"/>
            </a:pPr>
            <a:r>
              <a:rPr lang="en-GB" sz="2000" dirty="0"/>
              <a:t>Mr. Speaker, when this Administration assumed office, it moved swiftly and decisively to stabilise the economy and begin the work of national reconstruction.</a:t>
            </a:r>
            <a:endParaRPr lang="en-US" sz="2000" dirty="0"/>
          </a:p>
          <a:p>
            <a:pPr marL="457200" lvl="0" indent="-457200" algn="just">
              <a:spcBef>
                <a:spcPts val="1600"/>
              </a:spcBef>
              <a:spcAft>
                <a:spcPts val="300"/>
              </a:spcAft>
              <a:buFont typeface="+mj-lt"/>
              <a:buAutoNum type="arabicPeriod" startAt="26"/>
            </a:pPr>
            <a:r>
              <a:rPr lang="en-GB" sz="2000" dirty="0"/>
              <a:t>It was immediately clear that the old model of managing the economy had failed. Ghana did not need incremental adjustments. It needed structural reform.</a:t>
            </a:r>
            <a:endParaRPr lang="en-US" sz="2000" dirty="0"/>
          </a:p>
          <a:p>
            <a:pPr marL="468312" indent="-457200">
              <a:lnSpc>
                <a:spcPct val="100000"/>
              </a:lnSpc>
              <a:spcBef>
                <a:spcPts val="1600"/>
              </a:spcBef>
              <a:buFont typeface="+mj-lt"/>
              <a:buAutoNum type="arabicPeriod" startAt="22"/>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1234846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15980"/>
            <a:ext cx="7886700" cy="3840479"/>
          </a:xfrm>
        </p:spPr>
        <p:txBody>
          <a:bodyPr>
            <a:noAutofit/>
          </a:bodyPr>
          <a:lstStyle/>
          <a:p>
            <a:pPr marL="514350" lvl="0" indent="-514350" algn="just">
              <a:spcBef>
                <a:spcPts val="1600"/>
              </a:spcBef>
              <a:spcAft>
                <a:spcPts val="400"/>
              </a:spcAft>
              <a:buFont typeface="+mj-lt"/>
              <a:buAutoNum type="arabicPeriod" startAt="30"/>
            </a:pPr>
            <a:r>
              <a:rPr lang="en-GB" sz="2000" b="1" dirty="0"/>
              <a:t>We therefore took difficult but necessary decisions which were neither politically convenient nor painless. </a:t>
            </a:r>
            <a:endParaRPr lang="en-US" sz="2000" dirty="0"/>
          </a:p>
          <a:p>
            <a:pPr marL="514350" lvl="0" indent="-514350" algn="just">
              <a:spcBef>
                <a:spcPts val="1600"/>
              </a:spcBef>
              <a:spcAft>
                <a:spcPts val="400"/>
              </a:spcAft>
              <a:buFont typeface="+mj-lt"/>
              <a:buAutoNum type="arabicPeriod" startAt="30"/>
            </a:pPr>
            <a:r>
              <a:rPr lang="en-GB" sz="2000" b="1" dirty="0"/>
              <a:t>These decisions demanded our collective sacrifices. But they were necessary to restore stability and rebuild confidence.</a:t>
            </a:r>
            <a:endParaRPr lang="en-US" sz="2000" dirty="0"/>
          </a:p>
          <a:p>
            <a:pPr marL="514350" lvl="0" indent="-514350" algn="just">
              <a:spcBef>
                <a:spcPts val="1600"/>
              </a:spcBef>
              <a:spcAft>
                <a:spcPts val="400"/>
              </a:spcAft>
              <a:buFont typeface="+mj-lt"/>
              <a:buAutoNum type="arabicPeriod" startAt="30"/>
            </a:pPr>
            <a:r>
              <a:rPr lang="en-GB" sz="2000" dirty="0"/>
              <a:t>Mr. Speaker, the progress Ghana is recording today did not happen by chance.</a:t>
            </a:r>
            <a:endParaRPr lang="en-US" sz="2000" dirty="0"/>
          </a:p>
          <a:p>
            <a:pPr marL="514350" lvl="0" indent="-514350" algn="just">
              <a:spcBef>
                <a:spcPts val="1600"/>
              </a:spcBef>
              <a:spcAft>
                <a:spcPts val="400"/>
              </a:spcAft>
              <a:buFont typeface="+mj-lt"/>
              <a:buAutoNum type="arabicPeriod" startAt="30"/>
            </a:pPr>
            <a:r>
              <a:rPr lang="en-GB" sz="2000" dirty="0"/>
              <a:t>Some have suggested that our recent macroeconomic gains are simply the product of good fortune.</a:t>
            </a:r>
            <a:endParaRPr lang="en-US" sz="2000" dirty="0"/>
          </a:p>
          <a:p>
            <a:pPr marL="468312" indent="-457200">
              <a:lnSpc>
                <a:spcPct val="100000"/>
              </a:lnSpc>
              <a:spcBef>
                <a:spcPts val="1600"/>
              </a:spcBef>
              <a:buFont typeface="+mj-lt"/>
              <a:buAutoNum type="arabicPeriod" startAt="22"/>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4290297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15980"/>
            <a:ext cx="7886700" cy="3840479"/>
          </a:xfrm>
        </p:spPr>
        <p:txBody>
          <a:bodyPr>
            <a:noAutofit/>
          </a:bodyPr>
          <a:lstStyle/>
          <a:p>
            <a:pPr marL="457200" lvl="0" indent="-457200" algn="just">
              <a:spcBef>
                <a:spcPts val="1600"/>
              </a:spcBef>
              <a:spcAft>
                <a:spcPts val="400"/>
              </a:spcAft>
              <a:buFont typeface="+mj-lt"/>
              <a:buAutoNum type="arabicPeriod" startAt="34"/>
            </a:pPr>
            <a:r>
              <a:rPr lang="en-GB" sz="2000" dirty="0"/>
              <a:t>Others have attributed the recovery solely to the debt restructuring programme or the IMF programme inherited in 2025.</a:t>
            </a:r>
            <a:endParaRPr lang="en-US" sz="2000" dirty="0"/>
          </a:p>
          <a:p>
            <a:pPr marL="457200" lvl="0" indent="-457200" algn="just">
              <a:spcBef>
                <a:spcPts val="1600"/>
              </a:spcBef>
              <a:spcAft>
                <a:spcPts val="400"/>
              </a:spcAft>
              <a:buFont typeface="+mj-lt"/>
              <a:buAutoNum type="arabicPeriod" startAt="34"/>
            </a:pPr>
            <a:r>
              <a:rPr lang="en-GB" sz="2000" b="1" dirty="0"/>
              <a:t>Mr. Speaker, I firmly disagree. Our recovery is as a result of superior economic management.</a:t>
            </a:r>
            <a:endParaRPr lang="en-US" sz="2000" dirty="0"/>
          </a:p>
          <a:p>
            <a:pPr marL="457200" lvl="0" indent="-457200" algn="just">
              <a:spcBef>
                <a:spcPts val="1600"/>
              </a:spcBef>
              <a:spcAft>
                <a:spcPts val="400"/>
              </a:spcAft>
              <a:buFont typeface="+mj-lt"/>
              <a:buAutoNum type="arabicPeriod" startAt="34"/>
            </a:pPr>
            <a:r>
              <a:rPr lang="en-GB" sz="2000" dirty="0"/>
              <a:t>Debt restructuring may create fiscal space, but it does not create fiscal discipline. </a:t>
            </a:r>
            <a:endParaRPr lang="en-US" sz="2000" dirty="0"/>
          </a:p>
          <a:p>
            <a:pPr marL="457200" lvl="0" indent="-457200" algn="just">
              <a:spcBef>
                <a:spcPts val="1600"/>
              </a:spcBef>
              <a:spcAft>
                <a:spcPts val="400"/>
              </a:spcAft>
              <a:buFont typeface="+mj-lt"/>
              <a:buAutoNum type="arabicPeriod" startAt="34"/>
            </a:pPr>
            <a:r>
              <a:rPr lang="en-GB" sz="2000" dirty="0"/>
              <a:t>⁠An IMF programme may provide a framework, but it cannot substitute for sound policy, disciplined implementation and political will.</a:t>
            </a:r>
            <a:endParaRPr lang="en-US" sz="2000" dirty="0"/>
          </a:p>
          <a:p>
            <a:pPr marL="11112" indent="0">
              <a:lnSpc>
                <a:spcPct val="100000"/>
              </a:lnSpc>
              <a:spcBef>
                <a:spcPts val="1600"/>
              </a:spcBef>
              <a:buNone/>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3978355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15980"/>
            <a:ext cx="7886700" cy="3840479"/>
          </a:xfrm>
        </p:spPr>
        <p:txBody>
          <a:bodyPr>
            <a:noAutofit/>
          </a:bodyPr>
          <a:lstStyle/>
          <a:p>
            <a:pPr marL="457200" lvl="0" indent="-457200">
              <a:spcBef>
                <a:spcPts val="1600"/>
              </a:spcBef>
              <a:spcAft>
                <a:spcPts val="400"/>
              </a:spcAft>
              <a:buFont typeface="+mj-lt"/>
              <a:buAutoNum type="arabicPeriod" startAt="38"/>
            </a:pPr>
            <a:r>
              <a:rPr lang="en-GB" sz="2400" b="1" dirty="0">
                <a:solidFill>
                  <a:srgbClr val="C00000"/>
                </a:solidFill>
              </a:rPr>
              <a:t>Sustainable economic recovery is built on good policy choices, competent economic management, disciplined execution and courageous leadership</a:t>
            </a:r>
            <a:r>
              <a:rPr lang="en-GB" sz="2400" dirty="0">
                <a:solidFill>
                  <a:srgbClr val="C00000"/>
                </a:solidFill>
              </a:rPr>
              <a:t>.</a:t>
            </a:r>
            <a:endParaRPr lang="en-US" sz="2400" dirty="0">
              <a:solidFill>
                <a:srgbClr val="C00000"/>
              </a:solidFill>
            </a:endParaRPr>
          </a:p>
          <a:p>
            <a:pPr marL="457200" lvl="0" indent="-457200" algn="just">
              <a:spcBef>
                <a:spcPts val="1600"/>
              </a:spcBef>
              <a:spcAft>
                <a:spcPts val="400"/>
              </a:spcAft>
              <a:buFont typeface="+mj-lt"/>
              <a:buAutoNum type="arabicPeriod" startAt="38"/>
            </a:pPr>
            <a:r>
              <a:rPr lang="en-GB" sz="2000" dirty="0"/>
              <a:t>The evidence before us is overwhelming. </a:t>
            </a:r>
            <a:endParaRPr lang="en-US" sz="2000" dirty="0"/>
          </a:p>
          <a:p>
            <a:pPr marL="457200" lvl="0" indent="-457200" algn="just">
              <a:spcBef>
                <a:spcPts val="1600"/>
              </a:spcBef>
              <a:spcAft>
                <a:spcPts val="400"/>
              </a:spcAft>
              <a:buFont typeface="+mj-lt"/>
              <a:buAutoNum type="arabicPeriod" startAt="38"/>
            </a:pPr>
            <a:r>
              <a:rPr lang="en-GB" sz="2000" dirty="0"/>
              <a:t>Ghana’s recovery has been driven by a deliberate programme of economic reforms implemented since President Mahama assumed office in January 2025.</a:t>
            </a:r>
            <a:endParaRPr lang="en-US" sz="2000" dirty="0"/>
          </a:p>
          <a:p>
            <a:pPr marL="11112" indent="0">
              <a:lnSpc>
                <a:spcPct val="100000"/>
              </a:lnSpc>
              <a:spcBef>
                <a:spcPts val="1600"/>
              </a:spcBef>
              <a:buNone/>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1789752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15980"/>
            <a:ext cx="7886700" cy="3840479"/>
          </a:xfrm>
        </p:spPr>
        <p:txBody>
          <a:bodyPr>
            <a:noAutofit/>
          </a:bodyPr>
          <a:lstStyle/>
          <a:p>
            <a:pPr marL="457200" lvl="0" indent="-457200">
              <a:buFont typeface="+mj-lt"/>
              <a:buAutoNum type="arabicPeriod" startAt="41"/>
            </a:pPr>
            <a:r>
              <a:rPr lang="en-GB" sz="2000" dirty="0"/>
              <a:t>These reforms have:</a:t>
            </a:r>
            <a:endParaRPr lang="en-US" sz="2000" dirty="0"/>
          </a:p>
          <a:p>
            <a:pPr marL="627063" lvl="0" indent="-222250"/>
            <a:r>
              <a:rPr lang="en-GB" sz="2000" dirty="0"/>
              <a:t>strengthened public financial management; </a:t>
            </a:r>
            <a:endParaRPr lang="en-US" sz="2000" dirty="0"/>
          </a:p>
          <a:p>
            <a:pPr marL="627063" lvl="0" indent="-222250"/>
            <a:r>
              <a:rPr lang="en-GB" sz="2000" dirty="0"/>
              <a:t>restored fiscal credibility; </a:t>
            </a:r>
            <a:endParaRPr lang="en-US" sz="2000" dirty="0"/>
          </a:p>
          <a:p>
            <a:pPr marL="627063" lvl="0" indent="-222250"/>
            <a:r>
              <a:rPr lang="en-GB" sz="2000" dirty="0"/>
              <a:t>improved revenue mobilisation;</a:t>
            </a:r>
            <a:endParaRPr lang="en-US" sz="2000" dirty="0"/>
          </a:p>
          <a:p>
            <a:pPr marL="627063" lvl="0" indent="-222250"/>
            <a:r>
              <a:rPr lang="en-GB" sz="2000" dirty="0"/>
              <a:t>reduced fiscal risks; and </a:t>
            </a:r>
            <a:endParaRPr lang="en-US" sz="2000" dirty="0"/>
          </a:p>
          <a:p>
            <a:pPr marL="627063" lvl="0" indent="-222250"/>
            <a:r>
              <a:rPr lang="en-GB" sz="2000" dirty="0"/>
              <a:t>reinforced macroeconomic stability.</a:t>
            </a:r>
          </a:p>
          <a:p>
            <a:pPr marL="452438" lvl="0" indent="-444500" algn="just">
              <a:lnSpc>
                <a:spcPct val="100000"/>
              </a:lnSpc>
              <a:spcBef>
                <a:spcPts val="1600"/>
              </a:spcBef>
              <a:spcAft>
                <a:spcPts val="400"/>
              </a:spcAft>
              <a:buFont typeface="+mj-lt"/>
              <a:buAutoNum type="arabicPeriod" startAt="42"/>
            </a:pPr>
            <a:r>
              <a:rPr lang="en-GB" sz="2400" b="1" dirty="0"/>
              <a:t>The results speak for themselves. Every major macroeconomic indicator has improved significantly.</a:t>
            </a:r>
            <a:endParaRPr lang="en-US" sz="2400" dirty="0"/>
          </a:p>
          <a:p>
            <a:pPr marL="627063" lvl="0" indent="-222250"/>
            <a:endParaRPr lang="en-US" sz="2000" dirty="0"/>
          </a:p>
          <a:p>
            <a:pPr marL="11112" indent="0">
              <a:lnSpc>
                <a:spcPct val="100000"/>
              </a:lnSpc>
              <a:spcBef>
                <a:spcPts val="1600"/>
              </a:spcBef>
              <a:buNone/>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4"/>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2921310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80809"/>
            <a:ext cx="7886700" cy="3840479"/>
          </a:xfrm>
        </p:spPr>
        <p:txBody>
          <a:bodyPr>
            <a:noAutofit/>
          </a:bodyPr>
          <a:lstStyle/>
          <a:p>
            <a:pPr marL="457200" lvl="0" indent="-457200" algn="just">
              <a:spcBef>
                <a:spcPts val="1600"/>
              </a:spcBef>
              <a:spcAft>
                <a:spcPts val="400"/>
              </a:spcAft>
              <a:buFont typeface="+mj-lt"/>
              <a:buAutoNum type="arabicPeriod" startAt="43"/>
            </a:pPr>
            <a:r>
              <a:rPr lang="en-GB" sz="2000" dirty="0"/>
              <a:t>These outcomes are not accidental. They are the product of reform, discipline and sound economic management.</a:t>
            </a:r>
            <a:endParaRPr lang="en-US" sz="2000" dirty="0"/>
          </a:p>
          <a:p>
            <a:pPr marL="457200" lvl="0" indent="-457200" algn="just">
              <a:spcBef>
                <a:spcPts val="1600"/>
              </a:spcBef>
              <a:spcAft>
                <a:spcPts val="400"/>
              </a:spcAft>
              <a:buFont typeface="+mj-lt"/>
              <a:buAutoNum type="arabicPeriod" startAt="43"/>
            </a:pPr>
            <a:r>
              <a:rPr lang="en-GB" sz="2000" dirty="0"/>
              <a:t>Mr. Speaker, it is therefore important to place on record the reforms that have delivered this turnaround.</a:t>
            </a:r>
            <a:endParaRPr lang="en-US" sz="2000" dirty="0"/>
          </a:p>
          <a:p>
            <a:pPr marL="457200" lvl="0" indent="-457200" algn="just">
              <a:spcBef>
                <a:spcPts val="1600"/>
              </a:spcBef>
              <a:spcAft>
                <a:spcPts val="400"/>
              </a:spcAft>
              <a:buFont typeface="+mj-lt"/>
              <a:buAutoNum type="arabicPeriod" startAt="43"/>
            </a:pPr>
            <a:r>
              <a:rPr lang="en-GB" sz="2000" b="1" dirty="0"/>
              <a:t>The recovery of the Ghanaian economy has been anchored on three Key Transformational Policy Reforms (KTPs).</a:t>
            </a:r>
          </a:p>
          <a:p>
            <a:pPr marL="457200" lvl="0" indent="-457200">
              <a:buFont typeface="+mj-lt"/>
              <a:buAutoNum type="arabicPeriod" startAt="46"/>
            </a:pPr>
            <a:r>
              <a:rPr lang="en-GB" sz="2000" dirty="0"/>
              <a:t>These Key Transformational Policy Reforms are:</a:t>
            </a:r>
            <a:endParaRPr lang="en-US" sz="2000" dirty="0"/>
          </a:p>
          <a:p>
            <a:pPr marL="714375" lvl="0" indent="-261938">
              <a:spcBef>
                <a:spcPts val="400"/>
              </a:spcBef>
            </a:pPr>
            <a:r>
              <a:rPr lang="en-GB" sz="1800" dirty="0"/>
              <a:t>Fiscal Correction;</a:t>
            </a:r>
            <a:endParaRPr lang="en-US" sz="1800" dirty="0"/>
          </a:p>
          <a:p>
            <a:pPr marL="714375" lvl="0" indent="-261938">
              <a:spcBef>
                <a:spcPts val="400"/>
              </a:spcBef>
            </a:pPr>
            <a:r>
              <a:rPr lang="en-GB" sz="1800" dirty="0"/>
              <a:t>Modernising Ghana’s Tax Regime; and</a:t>
            </a:r>
            <a:endParaRPr lang="en-US" sz="1800" dirty="0"/>
          </a:p>
          <a:p>
            <a:pPr marL="714375" lvl="0" indent="-261938">
              <a:spcBef>
                <a:spcPts val="400"/>
              </a:spcBef>
            </a:pPr>
            <a:r>
              <a:rPr lang="en-GB" sz="1800" dirty="0"/>
              <a:t>Complementary Fiscal Policy for Inflation Targeting and Exchange Rate Stability.</a:t>
            </a:r>
            <a:endParaRPr lang="en-US" sz="1800" dirty="0"/>
          </a:p>
          <a:p>
            <a:pPr marL="457200" lvl="0" indent="-457200" algn="just">
              <a:spcBef>
                <a:spcPts val="1600"/>
              </a:spcBef>
              <a:spcAft>
                <a:spcPts val="400"/>
              </a:spcAft>
              <a:buFont typeface="+mj-lt"/>
              <a:buAutoNum type="arabicPeriod" startAt="43"/>
            </a:pPr>
            <a:endParaRPr lang="en-US" sz="2000" dirty="0"/>
          </a:p>
          <a:p>
            <a:pPr marL="11112" indent="0">
              <a:lnSpc>
                <a:spcPct val="100000"/>
              </a:lnSpc>
              <a:spcBef>
                <a:spcPts val="1600"/>
              </a:spcBef>
              <a:buNone/>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59793"/>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1562314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80809"/>
            <a:ext cx="7886700" cy="3840479"/>
          </a:xfrm>
        </p:spPr>
        <p:txBody>
          <a:bodyPr>
            <a:noAutofit/>
          </a:bodyPr>
          <a:lstStyle/>
          <a:p>
            <a:pPr marL="457200" lvl="0" indent="-457200" algn="just">
              <a:spcBef>
                <a:spcPts val="1600"/>
              </a:spcBef>
              <a:spcAft>
                <a:spcPts val="400"/>
              </a:spcAft>
              <a:buFont typeface="+mj-lt"/>
              <a:buAutoNum type="arabicPeriod" startAt="43"/>
            </a:pPr>
            <a:r>
              <a:rPr lang="en-GB" sz="2000" dirty="0"/>
              <a:t>These outcomes are not accidental. They are the product of reform, discipline and sound economic management.</a:t>
            </a:r>
            <a:endParaRPr lang="en-US" sz="2000" dirty="0"/>
          </a:p>
          <a:p>
            <a:pPr marL="457200" lvl="0" indent="-457200" algn="just">
              <a:spcBef>
                <a:spcPts val="1600"/>
              </a:spcBef>
              <a:spcAft>
                <a:spcPts val="400"/>
              </a:spcAft>
              <a:buFont typeface="+mj-lt"/>
              <a:buAutoNum type="arabicPeriod" startAt="43"/>
            </a:pPr>
            <a:r>
              <a:rPr lang="en-GB" sz="2000" dirty="0"/>
              <a:t>Mr. Speaker, it is therefore important to place on record the reforms that have delivered this turnaround.</a:t>
            </a:r>
            <a:endParaRPr lang="en-US" sz="2000" dirty="0"/>
          </a:p>
          <a:p>
            <a:pPr marL="457200" lvl="0" indent="-457200" algn="just">
              <a:spcBef>
                <a:spcPts val="1600"/>
              </a:spcBef>
              <a:spcAft>
                <a:spcPts val="400"/>
              </a:spcAft>
              <a:buFont typeface="+mj-lt"/>
              <a:buAutoNum type="arabicPeriod" startAt="43"/>
            </a:pPr>
            <a:r>
              <a:rPr lang="en-GB" sz="2000" b="1" dirty="0"/>
              <a:t>The recovery of the Ghanaian economy has been anchored on three Key Transformational Policy Reforms (KTPs).</a:t>
            </a:r>
          </a:p>
          <a:p>
            <a:pPr marL="457200" lvl="0" indent="-457200">
              <a:buFont typeface="+mj-lt"/>
              <a:buAutoNum type="arabicPeriod" startAt="46"/>
            </a:pPr>
            <a:r>
              <a:rPr lang="en-GB" sz="2000" dirty="0"/>
              <a:t>These Key Transformational Policy Reforms are:</a:t>
            </a:r>
            <a:endParaRPr lang="en-US" sz="2000" dirty="0"/>
          </a:p>
          <a:p>
            <a:pPr marL="714375" lvl="0" indent="-261938">
              <a:spcBef>
                <a:spcPts val="400"/>
              </a:spcBef>
            </a:pPr>
            <a:r>
              <a:rPr lang="en-GB" sz="1800" dirty="0"/>
              <a:t>Fiscal Correction;</a:t>
            </a:r>
            <a:endParaRPr lang="en-US" sz="1800" dirty="0"/>
          </a:p>
          <a:p>
            <a:pPr marL="714375" lvl="0" indent="-261938">
              <a:spcBef>
                <a:spcPts val="400"/>
              </a:spcBef>
            </a:pPr>
            <a:r>
              <a:rPr lang="en-GB" sz="1800" dirty="0"/>
              <a:t>Modernising Ghana’s Tax Regime; and</a:t>
            </a:r>
            <a:endParaRPr lang="en-US" sz="1800" dirty="0"/>
          </a:p>
          <a:p>
            <a:pPr marL="714375" lvl="0" indent="-261938">
              <a:spcBef>
                <a:spcPts val="400"/>
              </a:spcBef>
            </a:pPr>
            <a:r>
              <a:rPr lang="en-GB" sz="1800" dirty="0"/>
              <a:t>Complementary Fiscal Policy for Inflation Targeting and Exchange Rate Stability.</a:t>
            </a:r>
            <a:endParaRPr lang="en-US" sz="1800" dirty="0"/>
          </a:p>
          <a:p>
            <a:pPr marL="457200" lvl="0" indent="-457200" algn="just">
              <a:spcBef>
                <a:spcPts val="1600"/>
              </a:spcBef>
              <a:spcAft>
                <a:spcPts val="400"/>
              </a:spcAft>
              <a:buFont typeface="+mj-lt"/>
              <a:buAutoNum type="arabicPeriod" startAt="43"/>
            </a:pPr>
            <a:endParaRPr lang="en-US" sz="2000" dirty="0"/>
          </a:p>
          <a:p>
            <a:pPr marL="11112" indent="0">
              <a:lnSpc>
                <a:spcPct val="100000"/>
              </a:lnSpc>
              <a:spcBef>
                <a:spcPts val="1600"/>
              </a:spcBef>
              <a:buNone/>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59793"/>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INTRODUCTION</a:t>
            </a:r>
            <a:endParaRPr lang="en-US" dirty="0"/>
          </a:p>
        </p:txBody>
      </p:sp>
    </p:spTree>
    <p:extLst>
      <p:ext uri="{BB962C8B-B14F-4D97-AF65-F5344CB8AC3E}">
        <p14:creationId xmlns:p14="http://schemas.microsoft.com/office/powerpoint/2010/main" val="3652007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22</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6205287" cy="769441"/>
          </a:xfrm>
          <a:prstGeom prst="rect">
            <a:avLst/>
          </a:prstGeom>
          <a:noFill/>
        </p:spPr>
        <p:txBody>
          <a:bodyPr wrap="square">
            <a:spAutoFit/>
          </a:bodyPr>
          <a:lstStyle/>
          <a:p>
            <a:r>
              <a:rPr lang="en-US" sz="4400" b="1" dirty="0">
                <a:solidFill>
                  <a:schemeClr val="bg1"/>
                </a:solidFill>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3673172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80809"/>
            <a:ext cx="7886700" cy="3840479"/>
          </a:xfrm>
        </p:spPr>
        <p:txBody>
          <a:bodyPr>
            <a:noAutofit/>
          </a:bodyPr>
          <a:lstStyle/>
          <a:p>
            <a:pPr marL="457200" lvl="0" indent="-457200" algn="just">
              <a:lnSpc>
                <a:spcPct val="100000"/>
              </a:lnSpc>
              <a:buFont typeface="+mj-lt"/>
              <a:buAutoNum type="arabicPeriod" startAt="47"/>
            </a:pPr>
            <a:r>
              <a:rPr lang="en-GB" sz="2000" dirty="0"/>
              <a:t>Mr. Speaker, the first Key Transformational Policy Reform was fiscal correction.</a:t>
            </a:r>
            <a:endParaRPr lang="en-US" sz="2000" dirty="0"/>
          </a:p>
          <a:p>
            <a:pPr marL="465138" indent="-457200" algn="just">
              <a:lnSpc>
                <a:spcPct val="100000"/>
              </a:lnSpc>
              <a:spcBef>
                <a:spcPts val="1600"/>
              </a:spcBef>
              <a:spcAft>
                <a:spcPts val="600"/>
              </a:spcAft>
              <a:buFont typeface="+mj-lt"/>
              <a:buAutoNum type="arabicPeriod" startAt="48"/>
            </a:pPr>
            <a:r>
              <a:rPr lang="en-GB" sz="2000" dirty="0"/>
              <a:t>Its objective was straightforward: </a:t>
            </a:r>
            <a:endParaRPr lang="en-US" sz="2000" dirty="0"/>
          </a:p>
          <a:p>
            <a:pPr marL="674688" indent="-222250" algn="just">
              <a:lnSpc>
                <a:spcPct val="100000"/>
              </a:lnSpc>
              <a:spcBef>
                <a:spcPts val="400"/>
              </a:spcBef>
            </a:pPr>
            <a:r>
              <a:rPr lang="en-GB" sz="2000" dirty="0"/>
              <a:t>assume control over public finances; </a:t>
            </a:r>
            <a:endParaRPr lang="en-US" sz="2000" dirty="0"/>
          </a:p>
          <a:p>
            <a:pPr marL="674688" indent="-222250" algn="just">
              <a:lnSpc>
                <a:spcPct val="100000"/>
              </a:lnSpc>
              <a:spcBef>
                <a:spcPts val="400"/>
              </a:spcBef>
            </a:pPr>
            <a:r>
              <a:rPr lang="en-GB" sz="2000" dirty="0"/>
              <a:t>introduced new expenditure discipline; and </a:t>
            </a:r>
            <a:endParaRPr lang="en-US" sz="2000" dirty="0"/>
          </a:p>
          <a:p>
            <a:pPr marL="674688" indent="-222250" algn="just">
              <a:lnSpc>
                <a:spcPct val="100000"/>
              </a:lnSpc>
              <a:spcBef>
                <a:spcPts val="400"/>
              </a:spcBef>
            </a:pPr>
            <a:r>
              <a:rPr lang="en-GB" sz="2000" dirty="0"/>
              <a:t>place public debt on a sustainable path.</a:t>
            </a:r>
            <a:endParaRPr lang="en-US" sz="2000" dirty="0"/>
          </a:p>
          <a:p>
            <a:pPr marL="457200" lvl="0" indent="-457200" algn="just">
              <a:lnSpc>
                <a:spcPct val="100000"/>
              </a:lnSpc>
              <a:spcBef>
                <a:spcPts val="1600"/>
              </a:spcBef>
              <a:buFont typeface="+mj-lt"/>
              <a:buAutoNum type="arabicPeriod" startAt="49"/>
            </a:pPr>
            <a:r>
              <a:rPr lang="en-GB" sz="2000" dirty="0"/>
              <a:t>We therefore recalibrated Ghana’s fiscal framework to ensure greater efficiency, stronger accountability and fairer burden-sharing across Government.</a:t>
            </a:r>
            <a:endParaRPr lang="en-US" sz="2000" dirty="0"/>
          </a:p>
          <a:p>
            <a:pPr marL="457200" lvl="0" indent="-457200" algn="just">
              <a:spcBef>
                <a:spcPts val="1600"/>
              </a:spcBef>
              <a:spcAft>
                <a:spcPts val="400"/>
              </a:spcAft>
              <a:buFont typeface="+mj-lt"/>
              <a:buAutoNum type="arabicPeriod" startAt="43"/>
            </a:pPr>
            <a:endParaRPr lang="en-US" sz="2000" dirty="0"/>
          </a:p>
          <a:p>
            <a:pPr marL="11112" indent="0">
              <a:lnSpc>
                <a:spcPct val="100000"/>
              </a:lnSpc>
              <a:spcBef>
                <a:spcPts val="1600"/>
              </a:spcBef>
              <a:buNone/>
            </a:pPr>
            <a:endParaRPr lang="en-US" sz="2000" dirty="0"/>
          </a:p>
          <a:p>
            <a:pPr marL="468312" indent="-457200">
              <a:lnSpc>
                <a:spcPct val="100000"/>
              </a:lnSpc>
              <a:spcBef>
                <a:spcPts val="1600"/>
              </a:spcBef>
              <a:buFont typeface="+mj-lt"/>
              <a:buAutoNum type="arabicPeriod" startAt="22"/>
            </a:pPr>
            <a:endParaRPr lang="en-US" sz="2000" dirty="0"/>
          </a:p>
          <a:p>
            <a:pPr marL="11112" indent="0">
              <a:lnSpc>
                <a:spcPct val="100000"/>
              </a:lnSpc>
              <a:buNone/>
            </a:pPr>
            <a:endParaRPr lang="en-US" sz="2000" dirty="0"/>
          </a:p>
          <a:p>
            <a:pPr>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59793"/>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3302791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75005"/>
            <a:ext cx="7886700" cy="3880239"/>
          </a:xfrm>
        </p:spPr>
        <p:txBody>
          <a:bodyPr>
            <a:noAutofit/>
          </a:bodyPr>
          <a:lstStyle/>
          <a:p>
            <a:pPr marL="457200" lvl="0" indent="-457200" algn="just">
              <a:lnSpc>
                <a:spcPct val="100000"/>
              </a:lnSpc>
              <a:spcBef>
                <a:spcPts val="1600"/>
              </a:spcBef>
              <a:spcAft>
                <a:spcPts val="300"/>
              </a:spcAft>
              <a:buFont typeface="+mj-lt"/>
              <a:buAutoNum type="arabicPeriod" startAt="50"/>
            </a:pPr>
            <a:r>
              <a:rPr lang="en-GB" sz="2000" b="1" dirty="0"/>
              <a:t>The 2025 Budget reset public expenditure to 2023 nominal levels, eliminating wasteful spending that had weakened fiscal management over many years.</a:t>
            </a:r>
            <a:endParaRPr lang="en-US" sz="2000" dirty="0"/>
          </a:p>
          <a:p>
            <a:pPr marL="457200" lvl="0" indent="-457200" algn="just">
              <a:lnSpc>
                <a:spcPct val="100000"/>
              </a:lnSpc>
              <a:spcBef>
                <a:spcPts val="1600"/>
              </a:spcBef>
              <a:spcAft>
                <a:spcPts val="300"/>
              </a:spcAft>
              <a:buFont typeface="+mj-lt"/>
              <a:buAutoNum type="arabicPeriod" startAt="50"/>
            </a:pPr>
            <a:r>
              <a:rPr lang="en-GB" sz="2000" dirty="0"/>
              <a:t>As a result, primary expenditure declined sharply from 18.7 percent of GDP in 2024 to 13.2 percent of GDP in 2025, without hurting economic growth.</a:t>
            </a:r>
            <a:endParaRPr lang="en-US" sz="2000" dirty="0"/>
          </a:p>
          <a:p>
            <a:pPr marL="457200" lvl="0" indent="-457200" algn="just">
              <a:lnSpc>
                <a:spcPct val="100000"/>
              </a:lnSpc>
              <a:spcBef>
                <a:spcPts val="1600"/>
              </a:spcBef>
              <a:spcAft>
                <a:spcPts val="300"/>
              </a:spcAft>
              <a:buFont typeface="+mj-lt"/>
              <a:buAutoNum type="arabicPeriod" startAt="50"/>
            </a:pPr>
            <a:r>
              <a:rPr lang="en-GB" sz="2000" dirty="0"/>
              <a:t>The primary balance also improved from a deficit of 2.9 percent of GDP in 2024 to a surplus of 2.5 percent of GDP in 2025, placing public debt firmly on a downward trajectory.</a:t>
            </a: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94967"/>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2295525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56958"/>
            <a:ext cx="7886700" cy="3880239"/>
          </a:xfrm>
        </p:spPr>
        <p:txBody>
          <a:bodyPr>
            <a:noAutofit/>
          </a:bodyPr>
          <a:lstStyle/>
          <a:p>
            <a:pPr marL="457200" lvl="0" indent="-457200" algn="just">
              <a:lnSpc>
                <a:spcPct val="100000"/>
              </a:lnSpc>
              <a:spcBef>
                <a:spcPts val="1600"/>
              </a:spcBef>
              <a:buFont typeface="+mj-lt"/>
              <a:buAutoNum type="arabicPeriod" startAt="53"/>
            </a:pPr>
            <a:r>
              <a:rPr lang="en-GB" sz="2000" dirty="0"/>
              <a:t>Mr. Speaker, this sent an unmistakable signal to Ghanaians, investors and our development partners that fiscal discipline is the new order.</a:t>
            </a:r>
            <a:endParaRPr lang="en-US" sz="2000" dirty="0"/>
          </a:p>
          <a:p>
            <a:pPr marL="457200" lvl="0" indent="-457200" algn="just">
              <a:lnSpc>
                <a:spcPct val="100000"/>
              </a:lnSpc>
              <a:spcBef>
                <a:spcPts val="1600"/>
              </a:spcBef>
              <a:buFont typeface="+mj-lt"/>
              <a:buAutoNum type="arabicPeriod" startAt="53"/>
            </a:pPr>
            <a:r>
              <a:rPr lang="en-GB" sz="2000" dirty="0"/>
              <a:t>Mr. Speaker, Government also recalibrated the IMF programme, shifting the emphasis from </a:t>
            </a:r>
            <a:r>
              <a:rPr lang="en-GB" sz="2000" b="1" dirty="0"/>
              <a:t>revenue-led to expenditure-led fiscal consolidation</a:t>
            </a:r>
            <a:r>
              <a:rPr lang="en-GB" sz="2000" dirty="0"/>
              <a:t> to achieve a fairer sharing of the adjustment burden.</a:t>
            </a:r>
            <a:endParaRPr lang="en-US" sz="2000" dirty="0"/>
          </a:p>
          <a:p>
            <a:pPr marL="457200" lvl="0" indent="-457200" algn="just">
              <a:lnSpc>
                <a:spcPct val="100000"/>
              </a:lnSpc>
              <a:spcBef>
                <a:spcPts val="1600"/>
              </a:spcBef>
              <a:buFont typeface="+mj-lt"/>
              <a:buAutoNum type="arabicPeriod" startAt="53"/>
            </a:pPr>
            <a:r>
              <a:rPr lang="en-GB" sz="2000" dirty="0"/>
              <a:t>⁠We amended the Public Financial Management Act to institutionalise a binding fiscal rule requiring a minimum annual primary surplus of 1.5 percent of GDP and a debt-to-GDP ceiling of 45 percent by 2034.</a:t>
            </a: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2231009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377448"/>
            <a:ext cx="7886700" cy="3880239"/>
          </a:xfrm>
        </p:spPr>
        <p:txBody>
          <a:bodyPr>
            <a:noAutofit/>
          </a:bodyPr>
          <a:lstStyle/>
          <a:p>
            <a:pPr marL="457200" lvl="0" indent="-457200" algn="just">
              <a:lnSpc>
                <a:spcPct val="100000"/>
              </a:lnSpc>
              <a:spcBef>
                <a:spcPts val="1600"/>
              </a:spcBef>
              <a:spcAft>
                <a:spcPts val="400"/>
              </a:spcAft>
              <a:buFont typeface="+mj-lt"/>
              <a:buAutoNum type="arabicPeriod" startAt="56"/>
            </a:pPr>
            <a:r>
              <a:rPr lang="en-GB" sz="2000" dirty="0"/>
              <a:t>These reforms signalled clearly that fiscal indiscipline would no longer define the Ghanaian state.</a:t>
            </a:r>
            <a:endParaRPr lang="en-US" sz="2000" dirty="0"/>
          </a:p>
          <a:p>
            <a:pPr marL="457200" lvl="0" indent="-457200" algn="just">
              <a:lnSpc>
                <a:spcPct val="100000"/>
              </a:lnSpc>
              <a:spcBef>
                <a:spcPts val="1600"/>
              </a:spcBef>
              <a:spcAft>
                <a:spcPts val="400"/>
              </a:spcAft>
              <a:buFont typeface="+mj-lt"/>
              <a:buAutoNum type="arabicPeriod" startAt="56"/>
            </a:pPr>
            <a:r>
              <a:rPr lang="en-GB" sz="2000" dirty="0"/>
              <a:t>⁠We established the Value for Money Office to strengthen expenditure efficiency, improve the quality of public investment and ensure that every cedi spent delivers maximum value for the Ghanaian people.</a:t>
            </a:r>
            <a:endParaRPr lang="en-US" sz="2000" dirty="0"/>
          </a:p>
          <a:p>
            <a:pPr marL="457200" lvl="0" indent="-457200" algn="just">
              <a:lnSpc>
                <a:spcPct val="100000"/>
              </a:lnSpc>
              <a:spcBef>
                <a:spcPts val="1600"/>
              </a:spcBef>
              <a:spcAft>
                <a:spcPts val="400"/>
              </a:spcAft>
              <a:buFont typeface="+mj-lt"/>
              <a:buAutoNum type="arabicPeriod" startAt="56"/>
            </a:pPr>
            <a:r>
              <a:rPr lang="en-GB" sz="2000" dirty="0"/>
              <a:t>We established the Fiscal Council to strengthen fiscal oversight, transparency and accountability.</a:t>
            </a:r>
          </a:p>
          <a:p>
            <a:pPr marL="457200" lvl="0" indent="-457200" algn="just">
              <a:lnSpc>
                <a:spcPct val="100000"/>
              </a:lnSpc>
              <a:spcBef>
                <a:spcPts val="1600"/>
              </a:spcBef>
              <a:spcAft>
                <a:spcPts val="400"/>
              </a:spcAft>
              <a:buFont typeface="+mj-lt"/>
              <a:buAutoNum type="arabicPeriod" startAt="56"/>
            </a:pPr>
            <a:r>
              <a:rPr lang="en-US" sz="2000" dirty="0"/>
              <a:t>We undertook a comprehensive audit of Government payables to eliminate irregular obligations.</a:t>
            </a:r>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1899772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B30B-52DC-6830-6A15-A8625B84A07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252497-573C-3778-5A39-B8F01FBD5670}"/>
              </a:ext>
            </a:extLst>
          </p:cNvPr>
          <p:cNvSpPr>
            <a:spLocks noGrp="1"/>
          </p:cNvSpPr>
          <p:nvPr>
            <p:ph type="sldNum" sz="quarter" idx="12"/>
          </p:nvPr>
        </p:nvSpPr>
        <p:spPr/>
        <p:txBody>
          <a:bodyPr/>
          <a:lstStyle/>
          <a:p>
            <a:fld id="{AC803A75-2317-2742-A32F-9668615B9C7A}" type="slidenum">
              <a:rPr lang="en-US" smtClean="0"/>
              <a:t>27</a:t>
            </a:fld>
            <a:endParaRPr lang="en-US"/>
          </a:p>
        </p:txBody>
      </p:sp>
      <p:sp>
        <p:nvSpPr>
          <p:cNvPr id="7" name="Content Placeholder 2">
            <a:extLst>
              <a:ext uri="{FF2B5EF4-FFF2-40B4-BE49-F238E27FC236}">
                <a16:creationId xmlns:a16="http://schemas.microsoft.com/office/drawing/2014/main" id="{447A7B13-C019-3DF3-305C-1D1E15FE8E8A}"/>
              </a:ext>
            </a:extLst>
          </p:cNvPr>
          <p:cNvSpPr>
            <a:spLocks noGrp="1"/>
          </p:cNvSpPr>
          <p:nvPr>
            <p:ph idx="1"/>
          </p:nvPr>
        </p:nvSpPr>
        <p:spPr>
          <a:xfrm>
            <a:off x="628650" y="2377448"/>
            <a:ext cx="7886700" cy="3880239"/>
          </a:xfrm>
        </p:spPr>
        <p:txBody>
          <a:bodyPr>
            <a:noAutofit/>
          </a:bodyPr>
          <a:lstStyle/>
          <a:p>
            <a:pPr marL="457200" lvl="0" indent="-457200" algn="just">
              <a:lnSpc>
                <a:spcPct val="100000"/>
              </a:lnSpc>
              <a:spcBef>
                <a:spcPts val="1600"/>
              </a:spcBef>
              <a:spcAft>
                <a:spcPts val="400"/>
              </a:spcAft>
              <a:buFont typeface="+mj-lt"/>
              <a:buAutoNum type="arabicPeriod" startAt="60"/>
            </a:pPr>
            <a:r>
              <a:rPr lang="en-GB" sz="2000" dirty="0"/>
              <a:t>To enforce expenditure control, Government amended the Public Procurement Act to require Commitment Authorisation before procurement. </a:t>
            </a:r>
            <a:endParaRPr lang="en-US" sz="2000" dirty="0"/>
          </a:p>
          <a:p>
            <a:pPr marL="457200" lvl="0" indent="-457200" algn="just">
              <a:lnSpc>
                <a:spcPct val="100000"/>
              </a:lnSpc>
              <a:spcBef>
                <a:spcPts val="1600"/>
              </a:spcBef>
              <a:spcAft>
                <a:spcPts val="400"/>
              </a:spcAft>
              <a:buFont typeface="+mj-lt"/>
              <a:buAutoNum type="arabicPeriod" startAt="60"/>
            </a:pPr>
            <a:r>
              <a:rPr lang="en-GB" sz="2000" dirty="0"/>
              <a:t>This reform firmly linked procurement to approved budgets and restored discipline to public expenditure management across Government.</a:t>
            </a:r>
            <a:endParaRPr lang="en-US" sz="2000" dirty="0"/>
          </a:p>
          <a:p>
            <a:pPr marL="457200" lvl="0" indent="-457200" algn="just">
              <a:lnSpc>
                <a:spcPct val="100000"/>
              </a:lnSpc>
              <a:spcBef>
                <a:spcPts val="1600"/>
              </a:spcBef>
              <a:spcAft>
                <a:spcPts val="400"/>
              </a:spcAft>
              <a:buFont typeface="+mj-lt"/>
              <a:buAutoNum type="arabicPeriod" startAt="60"/>
            </a:pPr>
            <a:r>
              <a:rPr lang="en-GB" sz="2000" dirty="0"/>
              <a:t>For the first time, State-Owned Enterprises are now bound by Commitment Authorisation, restraining them from spending beyond their means.</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9140F82D-397F-987C-BC22-FBAE6A6121DA}"/>
              </a:ext>
            </a:extLst>
          </p:cNvPr>
          <p:cNvSpPr txBox="1"/>
          <p:nvPr/>
        </p:nvSpPr>
        <p:spPr>
          <a:xfrm>
            <a:off x="628650" y="1567751"/>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1833836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49007"/>
            <a:ext cx="7886700" cy="3880239"/>
          </a:xfrm>
        </p:spPr>
        <p:txBody>
          <a:bodyPr>
            <a:noAutofit/>
          </a:bodyPr>
          <a:lstStyle/>
          <a:p>
            <a:pPr marL="457200" lvl="0" indent="-457200" algn="just">
              <a:lnSpc>
                <a:spcPct val="100000"/>
              </a:lnSpc>
              <a:spcBef>
                <a:spcPts val="1600"/>
              </a:spcBef>
              <a:spcAft>
                <a:spcPts val="400"/>
              </a:spcAft>
              <a:buFont typeface="+mj-lt"/>
              <a:buAutoNum type="arabicPeriod" startAt="63"/>
            </a:pPr>
            <a:r>
              <a:rPr lang="en-GB" sz="2000" dirty="0"/>
              <a:t>Mr. Speaker, over the last ten years, liabilities of State-Owned Enterprises have added the equivalent of about 3 percent of GDP to Ghana’s public debt every year.</a:t>
            </a:r>
            <a:endParaRPr lang="en-US" sz="2000" dirty="0"/>
          </a:p>
          <a:p>
            <a:pPr marL="457200" lvl="0" indent="-457200" algn="just">
              <a:lnSpc>
                <a:spcPct val="100000"/>
              </a:lnSpc>
              <a:spcBef>
                <a:spcPts val="1600"/>
              </a:spcBef>
              <a:spcAft>
                <a:spcPts val="400"/>
              </a:spcAft>
              <a:buFont typeface="+mj-lt"/>
              <a:buAutoNum type="arabicPeriod" startAt="63"/>
            </a:pPr>
            <a:r>
              <a:rPr lang="en-GB" sz="2000" dirty="0"/>
              <a:t>⁠This occurred because several SOEs failed to honour their contractual obligations, compelling Government to assume and settle those liabilities.</a:t>
            </a:r>
            <a:endParaRPr lang="en-US" sz="2000" dirty="0"/>
          </a:p>
          <a:p>
            <a:pPr marL="457200" lvl="0" indent="-457200" algn="just">
              <a:lnSpc>
                <a:spcPct val="100000"/>
              </a:lnSpc>
              <a:spcBef>
                <a:spcPts val="1600"/>
              </a:spcBef>
              <a:spcAft>
                <a:spcPts val="400"/>
              </a:spcAft>
              <a:buFont typeface="+mj-lt"/>
              <a:buAutoNum type="arabicPeriod" startAt="63"/>
            </a:pPr>
            <a:r>
              <a:rPr lang="en-GB" sz="2000" dirty="0"/>
              <a:t>⁠This contributed to the sharp increase in public debt.</a:t>
            </a:r>
            <a:endParaRPr lang="en-US" sz="2000" dirty="0"/>
          </a:p>
          <a:p>
            <a:pPr marL="457200" lvl="0" indent="-457200" algn="just">
              <a:lnSpc>
                <a:spcPct val="100000"/>
              </a:lnSpc>
              <a:spcBef>
                <a:spcPts val="1600"/>
              </a:spcBef>
              <a:spcAft>
                <a:spcPts val="400"/>
              </a:spcAft>
              <a:buFont typeface="+mj-lt"/>
              <a:buAutoNum type="arabicPeriod" startAt="63"/>
            </a:pPr>
            <a:r>
              <a:rPr lang="en-GB" sz="2000" dirty="0"/>
              <a:t>As a result, resources that should have financed critical infrastructure were used to pay these SOE debts.</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3847635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80806"/>
            <a:ext cx="7886700" cy="3760975"/>
          </a:xfrm>
        </p:spPr>
        <p:txBody>
          <a:bodyPr>
            <a:noAutofit/>
          </a:bodyPr>
          <a:lstStyle/>
          <a:p>
            <a:pPr marL="457200" lvl="0" indent="-457200" algn="just">
              <a:lnSpc>
                <a:spcPct val="100000"/>
              </a:lnSpc>
              <a:spcBef>
                <a:spcPts val="1600"/>
              </a:spcBef>
              <a:spcAft>
                <a:spcPts val="400"/>
              </a:spcAft>
              <a:buFont typeface="+mj-lt"/>
              <a:buAutoNum type="arabicPeriod" startAt="67"/>
            </a:pPr>
            <a:r>
              <a:rPr lang="en-GB" sz="2000" dirty="0"/>
              <a:t>This is part of the reason why Ghana’s debt grew unsustainably without the bridges, roads or hospitals to show for it. </a:t>
            </a:r>
            <a:endParaRPr lang="en-US" sz="2000" dirty="0"/>
          </a:p>
          <a:p>
            <a:pPr marL="457200" lvl="0" indent="-457200" algn="just">
              <a:lnSpc>
                <a:spcPct val="100000"/>
              </a:lnSpc>
              <a:spcBef>
                <a:spcPts val="1600"/>
              </a:spcBef>
              <a:spcAft>
                <a:spcPts val="400"/>
              </a:spcAft>
              <a:buFont typeface="+mj-lt"/>
              <a:buAutoNum type="arabicPeriod" startAt="67"/>
            </a:pPr>
            <a:r>
              <a:rPr lang="en-GB" sz="2000" b="1" dirty="0"/>
              <a:t>Mr. Speaker, what is the point of ensuring that Ministries, and even this Parliament, live within their means, if State-Owned Enterprises are permitted to run up liabilities that taxpayers are ultimately forced to pay?</a:t>
            </a:r>
            <a:r>
              <a:rPr lang="en-GB" sz="2000" dirty="0"/>
              <a:t> </a:t>
            </a:r>
            <a:endParaRPr lang="en-US" sz="2000" dirty="0"/>
          </a:p>
          <a:p>
            <a:pPr marL="457200" lvl="0" indent="-457200" algn="just">
              <a:lnSpc>
                <a:spcPct val="100000"/>
              </a:lnSpc>
              <a:spcBef>
                <a:spcPts val="1600"/>
              </a:spcBef>
              <a:spcAft>
                <a:spcPts val="400"/>
              </a:spcAft>
              <a:buFont typeface="+mj-lt"/>
              <a:buAutoNum type="arabicPeriod" startAt="67"/>
            </a:pPr>
            <a:r>
              <a:rPr lang="en-GB" sz="2000" dirty="0"/>
              <a:t>It is therefore important to recognise that Ghana’s debt challenge was driven not only by fiscal deficits but also by the unchecked accumulation of liabilities by State-Owned Enterprises.</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1173995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12610"/>
            <a:ext cx="7886700" cy="3760975"/>
          </a:xfrm>
        </p:spPr>
        <p:txBody>
          <a:bodyPr>
            <a:noAutofit/>
          </a:bodyPr>
          <a:lstStyle/>
          <a:p>
            <a:pPr marL="457200" lvl="0" indent="-457200" algn="just">
              <a:lnSpc>
                <a:spcPct val="100000"/>
              </a:lnSpc>
              <a:spcBef>
                <a:spcPts val="1600"/>
              </a:spcBef>
              <a:spcAft>
                <a:spcPts val="400"/>
              </a:spcAft>
              <a:buFont typeface="+mj-lt"/>
              <a:buAutoNum type="arabicPeriod" startAt="70"/>
            </a:pPr>
            <a:r>
              <a:rPr lang="en-GB" sz="2000" dirty="0"/>
              <a:t>This is precisely why the Commitment Authorisation regime would have been meaningless, and ultimately ineffective, had State-Owned Enterprises been excluded from its coverage.</a:t>
            </a:r>
            <a:endParaRPr lang="en-US" sz="2000" dirty="0"/>
          </a:p>
          <a:p>
            <a:pPr marL="457200" lvl="0" indent="-457200" algn="just">
              <a:lnSpc>
                <a:spcPct val="100000"/>
              </a:lnSpc>
              <a:spcBef>
                <a:spcPts val="1600"/>
              </a:spcBef>
              <a:spcAft>
                <a:spcPts val="400"/>
              </a:spcAft>
              <a:buFont typeface="+mj-lt"/>
              <a:buAutoNum type="arabicPeriod" startAt="70"/>
            </a:pPr>
            <a:r>
              <a:rPr lang="en-GB" sz="2000" dirty="0"/>
              <a:t>⁠Mr. Speaker, we operationalised the Sinking Fund to strengthen debt management and demonstrate Government’s commitment to meeting future debt obligations.</a:t>
            </a:r>
            <a:endParaRPr lang="en-US" sz="2000" dirty="0"/>
          </a:p>
          <a:p>
            <a:pPr marL="457200" lvl="0" indent="-457200" algn="just">
              <a:lnSpc>
                <a:spcPct val="100000"/>
              </a:lnSpc>
              <a:spcBef>
                <a:spcPts val="1600"/>
              </a:spcBef>
              <a:spcAft>
                <a:spcPts val="400"/>
              </a:spcAft>
              <a:buFont typeface="+mj-lt"/>
              <a:buAutoNum type="arabicPeriod" startAt="70"/>
            </a:pPr>
            <a:r>
              <a:rPr lang="en-GB" sz="2000" dirty="0"/>
              <a:t>⁠We restored genuine fiscal decentralisation by ensuring that at least 80 percent of the District Assemblies Common Fund is transferred directly to Assemblies to support local development.</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764223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12610"/>
            <a:ext cx="7886700" cy="3760975"/>
          </a:xfrm>
        </p:spPr>
        <p:txBody>
          <a:bodyPr>
            <a:noAutofit/>
          </a:bodyPr>
          <a:lstStyle/>
          <a:p>
            <a:pPr marL="514350" lvl="0" indent="-514350" algn="just">
              <a:lnSpc>
                <a:spcPct val="100000"/>
              </a:lnSpc>
              <a:spcBef>
                <a:spcPts val="1600"/>
              </a:spcBef>
              <a:spcAft>
                <a:spcPts val="400"/>
              </a:spcAft>
              <a:buFont typeface="+mj-lt"/>
              <a:buAutoNum type="arabicPeriod" startAt="73"/>
            </a:pPr>
            <a:r>
              <a:rPr lang="en-GB" sz="2000" dirty="0"/>
              <a:t>Mr. Speaker, we reduced the number of Ministers from 123 at its peak to 60 and reduced the number of Ministries from 30 to 23, because a leaner Government is not merely good politics, it is sound fiscal policy.</a:t>
            </a:r>
            <a:endParaRPr lang="en-US" sz="2000" dirty="0"/>
          </a:p>
          <a:p>
            <a:pPr marL="514350" lvl="0" indent="-514350" algn="just">
              <a:lnSpc>
                <a:spcPct val="100000"/>
              </a:lnSpc>
              <a:spcBef>
                <a:spcPts val="1600"/>
              </a:spcBef>
              <a:spcAft>
                <a:spcPts val="400"/>
              </a:spcAft>
              <a:buFont typeface="+mj-lt"/>
              <a:buAutoNum type="arabicPeriod" startAt="73"/>
            </a:pPr>
            <a:r>
              <a:rPr lang="en-GB" sz="2000" dirty="0"/>
              <a:t>We curtailed non-essential expenditure, including excessive foreign travel, workshops, conferences and unnecessary vehicle procurement.</a:t>
            </a:r>
            <a:endParaRPr lang="en-US" sz="2000" dirty="0"/>
          </a:p>
          <a:p>
            <a:pPr marL="514350" lvl="0" indent="-514350" algn="just">
              <a:lnSpc>
                <a:spcPct val="100000"/>
              </a:lnSpc>
              <a:spcBef>
                <a:spcPts val="1600"/>
              </a:spcBef>
              <a:spcAft>
                <a:spcPts val="400"/>
              </a:spcAft>
              <a:buFont typeface="+mj-lt"/>
              <a:buAutoNum type="arabicPeriod" startAt="73"/>
            </a:pPr>
            <a:r>
              <a:rPr lang="en-GB" sz="2000" dirty="0"/>
              <a:t>We also discontinued low-impact programmes, like the </a:t>
            </a:r>
            <a:r>
              <a:rPr lang="en-GB" sz="2000" dirty="0" err="1"/>
              <a:t>GhanaCares</a:t>
            </a:r>
            <a:r>
              <a:rPr lang="en-GB" sz="2000" dirty="0"/>
              <a:t> </a:t>
            </a:r>
            <a:r>
              <a:rPr lang="en-GB" sz="2000" dirty="0" err="1"/>
              <a:t>Obaatanpa</a:t>
            </a:r>
            <a:r>
              <a:rPr lang="en-GB" sz="2000" dirty="0"/>
              <a:t> and </a:t>
            </a:r>
            <a:r>
              <a:rPr lang="en-GB" sz="2000" dirty="0" err="1"/>
              <a:t>YouStart</a:t>
            </a:r>
            <a:r>
              <a:rPr lang="en-GB" sz="2000" dirty="0"/>
              <a:t>, to redirect scarce public resources to national priorities.</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6205287" cy="769441"/>
          </a:xfrm>
          <a:prstGeom prst="rect">
            <a:avLst/>
          </a:prstGeom>
          <a:noFill/>
        </p:spPr>
        <p:txBody>
          <a:bodyPr wrap="square">
            <a:spAutoFit/>
          </a:bodyPr>
          <a:lstStyle/>
          <a:p>
            <a:r>
              <a:rPr lang="en-US" sz="4400" b="1" dirty="0">
                <a:latin typeface="Arial" panose="020B0604020202020204" pitchFamily="34" charset="0"/>
                <a:cs typeface="Arial" panose="020B0604020202020204" pitchFamily="34" charset="0"/>
              </a:rPr>
              <a:t>Fiscal Correction</a:t>
            </a:r>
          </a:p>
        </p:txBody>
      </p:sp>
    </p:spTree>
    <p:extLst>
      <p:ext uri="{BB962C8B-B14F-4D97-AF65-F5344CB8AC3E}">
        <p14:creationId xmlns:p14="http://schemas.microsoft.com/office/powerpoint/2010/main" val="1176190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32</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6205287" cy="1446550"/>
          </a:xfrm>
          <a:prstGeom prst="rect">
            <a:avLst/>
          </a:prstGeom>
          <a:noFill/>
        </p:spPr>
        <p:txBody>
          <a:bodyPr wrap="square">
            <a:spAutoFit/>
          </a:bodyPr>
          <a:lstStyle/>
          <a:p>
            <a:r>
              <a:rPr lang="en-US" sz="4400" b="1" dirty="0" err="1">
                <a:solidFill>
                  <a:schemeClr val="bg1"/>
                </a:solidFill>
                <a:latin typeface="Arial" panose="020B0604020202020204" pitchFamily="34" charset="0"/>
                <a:cs typeface="Arial" panose="020B0604020202020204" pitchFamily="34" charset="0"/>
              </a:rPr>
              <a:t>Modernising</a:t>
            </a:r>
            <a:r>
              <a:rPr lang="en-US" sz="4400" b="1" dirty="0">
                <a:solidFill>
                  <a:schemeClr val="bg1"/>
                </a:solidFill>
                <a:latin typeface="Arial" panose="020B0604020202020204" pitchFamily="34" charset="0"/>
                <a:cs typeface="Arial" panose="020B0604020202020204" pitchFamily="34" charset="0"/>
              </a:rPr>
              <a:t> Ghana’s Tax Regime</a:t>
            </a:r>
          </a:p>
        </p:txBody>
      </p:sp>
    </p:spTree>
    <p:extLst>
      <p:ext uri="{BB962C8B-B14F-4D97-AF65-F5344CB8AC3E}">
        <p14:creationId xmlns:p14="http://schemas.microsoft.com/office/powerpoint/2010/main" val="3120039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12610"/>
            <a:ext cx="7886700" cy="3760975"/>
          </a:xfrm>
        </p:spPr>
        <p:txBody>
          <a:bodyPr>
            <a:noAutofit/>
          </a:bodyPr>
          <a:lstStyle/>
          <a:p>
            <a:pPr marL="457200" lvl="0" indent="-457200" algn="just">
              <a:lnSpc>
                <a:spcPct val="100000"/>
              </a:lnSpc>
              <a:buFont typeface="+mj-lt"/>
              <a:buAutoNum type="arabicPeriod" startAt="76"/>
            </a:pPr>
            <a:r>
              <a:rPr lang="en-GB" sz="2000" dirty="0"/>
              <a:t>Mr. Speaker, the second Key Transformational Policy Reform (KTP) was the modernisation of Ghana’s tax regime.</a:t>
            </a:r>
            <a:endParaRPr lang="en-US" sz="2000" dirty="0"/>
          </a:p>
          <a:p>
            <a:pPr marL="457200" lvl="0" indent="-457200" algn="just">
              <a:lnSpc>
                <a:spcPct val="100000"/>
              </a:lnSpc>
              <a:buFont typeface="+mj-lt"/>
              <a:buAutoNum type="arabicPeriod" startAt="76"/>
            </a:pPr>
            <a:r>
              <a:rPr lang="en-GB" sz="2000" dirty="0"/>
              <a:t>The objective was clear: </a:t>
            </a:r>
            <a:endParaRPr lang="en-US" sz="2000" dirty="0"/>
          </a:p>
          <a:p>
            <a:pPr marL="714375" indent="-222250" algn="just">
              <a:lnSpc>
                <a:spcPct val="100000"/>
              </a:lnSpc>
            </a:pPr>
            <a:r>
              <a:rPr lang="en-GB" sz="2000" dirty="0"/>
              <a:t>restore investor confidence;</a:t>
            </a:r>
            <a:endParaRPr lang="en-US" sz="2000" dirty="0"/>
          </a:p>
          <a:p>
            <a:pPr marL="714375" indent="-222250" algn="just">
              <a:lnSpc>
                <a:spcPct val="100000"/>
              </a:lnSpc>
            </a:pPr>
            <a:r>
              <a:rPr lang="en-GB" sz="2000" dirty="0"/>
              <a:t>revive private enterprise; </a:t>
            </a:r>
            <a:endParaRPr lang="en-US" sz="2000" dirty="0"/>
          </a:p>
          <a:p>
            <a:pPr marL="714375" indent="-222250" algn="just">
              <a:lnSpc>
                <a:spcPct val="100000"/>
              </a:lnSpc>
            </a:pPr>
            <a:r>
              <a:rPr lang="en-GB" sz="2000" dirty="0"/>
              <a:t>provide relief to households and businesses; and</a:t>
            </a:r>
            <a:endParaRPr lang="en-US" sz="2000" dirty="0"/>
          </a:p>
          <a:p>
            <a:pPr marL="714375" indent="-222250" algn="just">
              <a:lnSpc>
                <a:spcPct val="100000"/>
              </a:lnSpc>
            </a:pPr>
            <a:r>
              <a:rPr lang="en-GB" sz="2000" dirty="0"/>
              <a:t>increase domestic revenue through better policy, stronger compliance and more efficient administration, not through higher tax rates.</a:t>
            </a: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646331"/>
          </a:xfrm>
          <a:prstGeom prst="rect">
            <a:avLst/>
          </a:prstGeom>
          <a:noFill/>
        </p:spPr>
        <p:txBody>
          <a:bodyPr wrap="square">
            <a:spAutoFit/>
          </a:bodyPr>
          <a:lstStyle/>
          <a:p>
            <a:r>
              <a:rPr lang="en-GB" sz="3600" b="1" dirty="0">
                <a:latin typeface="Arial" panose="020B0604020202020204" pitchFamily="34" charset="0"/>
                <a:cs typeface="Arial" panose="020B0604020202020204" pitchFamily="34" charset="0"/>
              </a:rPr>
              <a:t>Modernising Ghana’s Tax Regime</a:t>
            </a:r>
            <a:endParaRPr 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582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12610"/>
            <a:ext cx="7886700" cy="3760975"/>
          </a:xfrm>
        </p:spPr>
        <p:txBody>
          <a:bodyPr>
            <a:noAutofit/>
          </a:bodyPr>
          <a:lstStyle/>
          <a:p>
            <a:pPr marL="457200" lvl="0" indent="-457200" algn="just">
              <a:buFont typeface="+mj-lt"/>
              <a:buAutoNum type="arabicPeriod" startAt="78"/>
            </a:pPr>
            <a:r>
              <a:rPr lang="en-GB" sz="2000" dirty="0"/>
              <a:t>We therefore abolished a number of nuisance taxes, including: </a:t>
            </a:r>
            <a:endParaRPr lang="en-US" sz="2000" dirty="0"/>
          </a:p>
          <a:p>
            <a:pPr marL="674688" lvl="0" indent="-222250" algn="just">
              <a:spcBef>
                <a:spcPts val="400"/>
              </a:spcBef>
            </a:pPr>
            <a:r>
              <a:rPr lang="en-GB" sz="2000" dirty="0"/>
              <a:t>the Electronic Transfer Levy (E-Levy); </a:t>
            </a:r>
            <a:endParaRPr lang="en-US" sz="2000" dirty="0"/>
          </a:p>
          <a:p>
            <a:pPr marL="674688" lvl="0" indent="-222250" algn="just">
              <a:spcBef>
                <a:spcPts val="400"/>
              </a:spcBef>
            </a:pPr>
            <a:r>
              <a:rPr lang="en-GB" sz="2000" dirty="0"/>
              <a:t>the Betting Tax; </a:t>
            </a:r>
            <a:endParaRPr lang="en-US" sz="2000" dirty="0"/>
          </a:p>
          <a:p>
            <a:pPr marL="674688" lvl="0" indent="-222250" algn="just">
              <a:spcBef>
                <a:spcPts val="400"/>
              </a:spcBef>
            </a:pPr>
            <a:r>
              <a:rPr lang="en-GB" sz="2000" dirty="0"/>
              <a:t>the COVID-19 Health Recovery Levy; </a:t>
            </a:r>
            <a:endParaRPr lang="en-US" sz="2000" dirty="0"/>
          </a:p>
          <a:p>
            <a:pPr marL="674688" lvl="0" indent="-222250" algn="just">
              <a:spcBef>
                <a:spcPts val="400"/>
              </a:spcBef>
            </a:pPr>
            <a:r>
              <a:rPr lang="en-GB" sz="2000" dirty="0"/>
              <a:t>the Emissions Levy; and </a:t>
            </a:r>
            <a:endParaRPr lang="en-US" sz="2000" dirty="0"/>
          </a:p>
          <a:p>
            <a:pPr marL="674688" lvl="0" indent="-222250" algn="just">
              <a:spcBef>
                <a:spcPts val="400"/>
              </a:spcBef>
            </a:pPr>
            <a:r>
              <a:rPr lang="en-GB" sz="2000" dirty="0"/>
              <a:t>VAT on motor insurance.</a:t>
            </a:r>
            <a:endParaRPr lang="en-US" sz="2000" dirty="0"/>
          </a:p>
          <a:p>
            <a:pPr marL="457200" lvl="0" indent="-457200" algn="just">
              <a:buFont typeface="+mj-lt"/>
              <a:buAutoNum type="arabicPeriod" startAt="79"/>
            </a:pPr>
            <a:r>
              <a:rPr lang="en-GB" sz="2000" dirty="0"/>
              <a:t>Mr. Speaker, for the first time since 2015, we undertook comprehensive VAT reforms, removing distortions, improving efficiency and strengthening compliance. </a:t>
            </a:r>
            <a:endParaRPr lang="en-US" sz="2000" dirty="0"/>
          </a:p>
          <a:p>
            <a:pPr marL="457200" lvl="0" indent="-457200" algn="just">
              <a:buFont typeface="+mj-lt"/>
              <a:buAutoNum type="arabicPeriod" startAt="79"/>
            </a:pPr>
            <a:r>
              <a:rPr lang="en-GB" sz="2000" dirty="0"/>
              <a:t>More importantly, the reforms have left businesses with more working capital to invest, expand and create jobs. </a:t>
            </a: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646331"/>
          </a:xfrm>
          <a:prstGeom prst="rect">
            <a:avLst/>
          </a:prstGeom>
          <a:noFill/>
        </p:spPr>
        <p:txBody>
          <a:bodyPr wrap="square">
            <a:spAutoFit/>
          </a:bodyPr>
          <a:lstStyle/>
          <a:p>
            <a:r>
              <a:rPr lang="en-GB" sz="3600" b="1" dirty="0">
                <a:latin typeface="Arial" panose="020B0604020202020204" pitchFamily="34" charset="0"/>
                <a:cs typeface="Arial" panose="020B0604020202020204" pitchFamily="34" charset="0"/>
              </a:rPr>
              <a:t>Modernising Ghana’s Tax Regime</a:t>
            </a:r>
            <a:endParaRPr 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6023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04729"/>
            <a:ext cx="7886700" cy="3760975"/>
          </a:xfrm>
        </p:spPr>
        <p:txBody>
          <a:bodyPr>
            <a:noAutofit/>
          </a:bodyPr>
          <a:lstStyle/>
          <a:p>
            <a:pPr marL="457200" lvl="0" indent="-457200" algn="just">
              <a:lnSpc>
                <a:spcPct val="100000"/>
              </a:lnSpc>
              <a:spcBef>
                <a:spcPts val="1600"/>
              </a:spcBef>
              <a:buFont typeface="+mj-lt"/>
              <a:buAutoNum type="arabicPeriod" startAt="81"/>
            </a:pPr>
            <a:r>
              <a:rPr lang="en-GB" sz="2000" dirty="0"/>
              <a:t>We also introduced a sliding-scale royalty regime for gold to ensure that the Ghanaian people receive a fairer share of the economic returns from their natural resources.</a:t>
            </a:r>
            <a:endParaRPr lang="en-US" sz="2000" dirty="0"/>
          </a:p>
          <a:p>
            <a:pPr marL="457200" lvl="0" indent="-457200" algn="just">
              <a:lnSpc>
                <a:spcPct val="100000"/>
              </a:lnSpc>
              <a:spcBef>
                <a:spcPts val="1600"/>
              </a:spcBef>
              <a:buFont typeface="+mj-lt"/>
              <a:buAutoNum type="arabicPeriod" startAt="81"/>
            </a:pPr>
            <a:r>
              <a:rPr lang="en-GB" sz="2000" dirty="0"/>
              <a:t>⁠Beyond tax policy, we introduced major customs reforms, supported by artificial intelligence and other digital technologies, to strengthen compliance, reduce leakages and improve revenue mobilisation.</a:t>
            </a:r>
            <a:endParaRPr lang="en-US" sz="2000" dirty="0"/>
          </a:p>
          <a:p>
            <a:pPr marL="457200" lvl="0" indent="-457200" algn="just">
              <a:lnSpc>
                <a:spcPct val="100000"/>
              </a:lnSpc>
              <a:spcBef>
                <a:spcPts val="1600"/>
              </a:spcBef>
              <a:buFont typeface="+mj-lt"/>
              <a:buAutoNum type="arabicPeriod" startAt="81"/>
            </a:pPr>
            <a:r>
              <a:rPr lang="en-GB" sz="2000" dirty="0"/>
              <a:t>Since the introduction of these AI-powered customs reforms, monthly Customs revenue has increased by approximately 15 percent, reflecting stronger compliance, more effective enforcement and significantly reduced leakages.</a:t>
            </a: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646331"/>
          </a:xfrm>
          <a:prstGeom prst="rect">
            <a:avLst/>
          </a:prstGeom>
          <a:noFill/>
        </p:spPr>
        <p:txBody>
          <a:bodyPr wrap="square">
            <a:spAutoFit/>
          </a:bodyPr>
          <a:lstStyle/>
          <a:p>
            <a:r>
              <a:rPr lang="en-GB" sz="3600" b="1" dirty="0">
                <a:latin typeface="Arial" panose="020B0604020202020204" pitchFamily="34" charset="0"/>
                <a:cs typeface="Arial" panose="020B0604020202020204" pitchFamily="34" charset="0"/>
              </a:rPr>
              <a:t>Modernising Ghana’s Tax Regime</a:t>
            </a:r>
            <a:endParaRPr 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9754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04729"/>
            <a:ext cx="7886700" cy="3760975"/>
          </a:xfrm>
        </p:spPr>
        <p:txBody>
          <a:bodyPr>
            <a:noAutofit/>
          </a:bodyPr>
          <a:lstStyle/>
          <a:p>
            <a:pPr marL="514350" lvl="0" indent="-514350" algn="just">
              <a:spcAft>
                <a:spcPts val="200"/>
              </a:spcAft>
              <a:buFont typeface="+mj-lt"/>
              <a:buAutoNum type="arabicPeriod" startAt="84"/>
            </a:pPr>
            <a:r>
              <a:rPr lang="en-GB" sz="2000" dirty="0"/>
              <a:t>We also ended the misuse of the Tax Refund Account, ensuring that resources intended for legitimate tax refunds are no longer used as a slush fund.</a:t>
            </a:r>
            <a:endParaRPr lang="en-US" sz="2000" dirty="0"/>
          </a:p>
          <a:p>
            <a:pPr marL="514350" lvl="0" indent="-514350" algn="just">
              <a:spcAft>
                <a:spcPts val="200"/>
              </a:spcAft>
              <a:buFont typeface="+mj-lt"/>
              <a:buAutoNum type="arabicPeriod" startAt="84"/>
            </a:pPr>
            <a:r>
              <a:rPr lang="en-GB" sz="2000" dirty="0"/>
              <a:t>Mr. Speaker, the results have been remarkable. Despite abolishing multiple taxes and introducing no new tax handles, non-oil tax revenue increased by 0.5 percent from 12.6 percent of GDP in 2024 to 13.1 percent of GDP in 2025.</a:t>
            </a:r>
            <a:endParaRPr lang="en-US" sz="2000" dirty="0"/>
          </a:p>
          <a:p>
            <a:pPr marL="514350" lvl="0" indent="-514350" algn="just">
              <a:spcAft>
                <a:spcPts val="200"/>
              </a:spcAft>
              <a:buFont typeface="+mj-lt"/>
              <a:buAutoNum type="arabicPeriod" startAt="84"/>
            </a:pPr>
            <a:r>
              <a:rPr lang="en-GB" sz="2000" dirty="0"/>
              <a:t>Simply put, Government collected more revenue in 2025 even after abolishing the nuisance taxes. </a:t>
            </a:r>
          </a:p>
          <a:p>
            <a:pPr marL="514350" indent="-514350" algn="just">
              <a:spcAft>
                <a:spcPts val="200"/>
              </a:spcAft>
              <a:buFont typeface="+mj-lt"/>
              <a:buAutoNum type="arabicPeriod" startAt="84"/>
            </a:pPr>
            <a:r>
              <a:rPr lang="en-GB" sz="2000" b="1" dirty="0"/>
              <a:t>Mr. Speaker, the lesson here is simple: better policy, stronger compliance and smarter administration will always deliver more sustainable revenue than higher taxes.</a:t>
            </a:r>
            <a:endParaRPr lang="en-US" sz="2000" dirty="0"/>
          </a:p>
          <a:p>
            <a:pPr marL="514350" lvl="0" indent="-514350" algn="just">
              <a:spcBef>
                <a:spcPts val="1600"/>
              </a:spcBef>
              <a:spcAft>
                <a:spcPts val="400"/>
              </a:spcAft>
              <a:buFont typeface="+mj-lt"/>
              <a:buAutoNum type="arabicPeriod" startAt="84"/>
            </a:pP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646331"/>
          </a:xfrm>
          <a:prstGeom prst="rect">
            <a:avLst/>
          </a:prstGeom>
          <a:noFill/>
        </p:spPr>
        <p:txBody>
          <a:bodyPr wrap="square">
            <a:spAutoFit/>
          </a:bodyPr>
          <a:lstStyle/>
          <a:p>
            <a:r>
              <a:rPr lang="en-GB" sz="3600" b="1" dirty="0">
                <a:latin typeface="Arial" panose="020B0604020202020204" pitchFamily="34" charset="0"/>
                <a:cs typeface="Arial" panose="020B0604020202020204" pitchFamily="34" charset="0"/>
              </a:rPr>
              <a:t>Modernising Ghana’s Tax Regime</a:t>
            </a:r>
            <a:endParaRPr 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0109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37</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547" y="3825914"/>
            <a:ext cx="7934905" cy="2123658"/>
          </a:xfrm>
          <a:prstGeom prst="rect">
            <a:avLst/>
          </a:prstGeom>
          <a:noFill/>
        </p:spPr>
        <p:txBody>
          <a:bodyPr wrap="square">
            <a:spAutoFit/>
          </a:bodyPr>
          <a:lstStyle/>
          <a:p>
            <a:r>
              <a:rPr lang="en-US" sz="4400" b="1" dirty="0">
                <a:solidFill>
                  <a:schemeClr val="bg1"/>
                </a:solidFill>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437106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51151"/>
            <a:ext cx="7886700" cy="3605200"/>
          </a:xfrm>
        </p:spPr>
        <p:txBody>
          <a:bodyPr>
            <a:noAutofit/>
          </a:bodyPr>
          <a:lstStyle/>
          <a:p>
            <a:pPr marL="457200" lvl="0" indent="-457200" algn="just">
              <a:buFont typeface="+mj-lt"/>
              <a:buAutoNum type="arabicPeriod" startAt="88"/>
            </a:pPr>
            <a:r>
              <a:rPr lang="en-GB" sz="2000" dirty="0"/>
              <a:t>Mr. Speaker, the third Key Transformational Policy Reform (KTP) was the introduction of complementary fiscal policy to support inflation targeting, ensure exchange rate stability and build external resilience.</a:t>
            </a:r>
            <a:endParaRPr lang="en-US" sz="2000" dirty="0"/>
          </a:p>
          <a:p>
            <a:pPr marL="457200" lvl="0" indent="-457200" algn="just">
              <a:buFont typeface="+mj-lt"/>
              <a:buAutoNum type="arabicPeriod" startAt="88"/>
            </a:pPr>
            <a:r>
              <a:rPr lang="en-GB" sz="2000" dirty="0"/>
              <a:t>Central to this reform was the establishment of the Ghana Gold Board (</a:t>
            </a:r>
            <a:r>
              <a:rPr lang="en-GB" sz="2000" dirty="0" err="1"/>
              <a:t>GoldBod</a:t>
            </a:r>
            <a:r>
              <a:rPr lang="en-GB" sz="2000" dirty="0"/>
              <a:t>) to curb gold smuggling, formalise the gold trade and ensure that a greater share of Ghana’s mineral wealth benefits the Ghanaian people.</a:t>
            </a:r>
            <a:endParaRPr lang="en-US" sz="2000" dirty="0"/>
          </a:p>
          <a:p>
            <a:pPr marL="457200" lvl="0" indent="-457200" algn="just">
              <a:buFont typeface="+mj-lt"/>
              <a:buAutoNum type="arabicPeriod" startAt="88"/>
            </a:pPr>
            <a:r>
              <a:rPr lang="en-GB" sz="2000" dirty="0"/>
              <a:t>Through this intervention, Ghana generated an additional US$15 billion in foreign exchange inflows from gold, significantly strengthening reserve accumulation and supporting exchange rate stability.</a:t>
            </a:r>
            <a:endParaRPr lang="en-US" sz="2000" dirty="0"/>
          </a:p>
          <a:p>
            <a:pPr marL="514350" lvl="0" indent="-514350" algn="just">
              <a:spcBef>
                <a:spcPts val="1600"/>
              </a:spcBef>
              <a:spcAft>
                <a:spcPts val="400"/>
              </a:spcAft>
              <a:buFont typeface="+mj-lt"/>
              <a:buAutoNum type="arabicPeriod" startAt="84"/>
            </a:pP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691043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39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51151"/>
            <a:ext cx="7886700" cy="3605200"/>
          </a:xfrm>
        </p:spPr>
        <p:txBody>
          <a:bodyPr>
            <a:noAutofit/>
          </a:bodyPr>
          <a:lstStyle/>
          <a:p>
            <a:pPr marL="457200" lvl="0" indent="-457200">
              <a:spcBef>
                <a:spcPts val="1600"/>
              </a:spcBef>
              <a:spcAft>
                <a:spcPts val="400"/>
              </a:spcAft>
              <a:buFont typeface="+mj-lt"/>
              <a:buAutoNum type="arabicPeriod" startAt="91"/>
            </a:pPr>
            <a:r>
              <a:rPr lang="en-GB" sz="2000" dirty="0"/>
              <a:t>This single policy measure improved Ghana’s current account balance by 6.4 percentage points, from a surplus of 1.9 percent of GDP in 2024 to 8.3 percent of GDP in 2025. </a:t>
            </a:r>
            <a:endParaRPr lang="en-US" sz="2000" dirty="0"/>
          </a:p>
          <a:p>
            <a:pPr marL="457200" lvl="0" indent="-457200">
              <a:spcBef>
                <a:spcPts val="1600"/>
              </a:spcBef>
              <a:spcAft>
                <a:spcPts val="400"/>
              </a:spcAft>
              <a:buFont typeface="+mj-lt"/>
              <a:buAutoNum type="arabicPeriod" startAt="91"/>
            </a:pPr>
            <a:r>
              <a:rPr lang="en-GB" sz="2000" dirty="0"/>
              <a:t>This represents a four times increment of the current account surplus in just one year. </a:t>
            </a:r>
            <a:endParaRPr lang="en-US" sz="2000" dirty="0"/>
          </a:p>
          <a:p>
            <a:pPr marL="457200" lvl="0" indent="-457200">
              <a:spcBef>
                <a:spcPts val="1600"/>
              </a:spcBef>
              <a:spcAft>
                <a:spcPts val="400"/>
              </a:spcAft>
              <a:buFont typeface="+mj-lt"/>
              <a:buAutoNum type="arabicPeriod" startAt="91"/>
            </a:pPr>
            <a:r>
              <a:rPr lang="en-GB" sz="2000" dirty="0"/>
              <a:t>⁠Mr. Speaker, this was not simply a gold policy. </a:t>
            </a:r>
            <a:endParaRPr lang="en-US" sz="2000" dirty="0"/>
          </a:p>
          <a:p>
            <a:pPr marL="457200" lvl="0" indent="-457200">
              <a:spcBef>
                <a:spcPts val="1600"/>
              </a:spcBef>
              <a:spcAft>
                <a:spcPts val="400"/>
              </a:spcAft>
              <a:buFont typeface="+mj-lt"/>
              <a:buAutoNum type="arabicPeriod" startAt="91"/>
            </a:pPr>
            <a:r>
              <a:rPr lang="en-GB" sz="2000" dirty="0"/>
              <a:t>It was a macroeconomic stabilisation policy designed to strengthen the cedi, build external buffers and restore confidence in the Ghanaian economy.</a:t>
            </a:r>
            <a:endParaRPr lang="en-US" sz="2000" dirty="0"/>
          </a:p>
          <a:p>
            <a:pPr marL="514350" lvl="0" indent="-514350" algn="just">
              <a:spcBef>
                <a:spcPts val="1600"/>
              </a:spcBef>
              <a:spcAft>
                <a:spcPts val="400"/>
              </a:spcAft>
              <a:buFont typeface="+mj-lt"/>
              <a:buAutoNum type="arabicPeriod" startAt="84"/>
            </a:pP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499649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51151"/>
            <a:ext cx="7886700" cy="3605200"/>
          </a:xfrm>
        </p:spPr>
        <p:txBody>
          <a:bodyPr>
            <a:noAutofit/>
          </a:bodyPr>
          <a:lstStyle/>
          <a:p>
            <a:pPr marL="457200" lvl="0" indent="-457200" algn="just">
              <a:lnSpc>
                <a:spcPct val="100000"/>
              </a:lnSpc>
              <a:spcBef>
                <a:spcPts val="1600"/>
              </a:spcBef>
              <a:spcAft>
                <a:spcPts val="400"/>
              </a:spcAft>
              <a:buFont typeface="+mj-lt"/>
              <a:buAutoNum type="arabicPeriod" startAt="95"/>
            </a:pPr>
            <a:r>
              <a:rPr lang="en-GB" sz="2000" dirty="0"/>
              <a:t>To reinforce these gains, Government developed and is implementing the Ghana Accelerated National Reserve Accumulation Policy (GANRAP), with the objective of increasing Ghana’s international reserves to the equivalent of fifteen months of import cover by the end of 2028.</a:t>
            </a:r>
            <a:endParaRPr lang="en-US" sz="2000" dirty="0"/>
          </a:p>
          <a:p>
            <a:pPr marL="457200" lvl="0" indent="-457200" algn="just">
              <a:lnSpc>
                <a:spcPct val="100000"/>
              </a:lnSpc>
              <a:spcBef>
                <a:spcPts val="1600"/>
              </a:spcBef>
              <a:spcAft>
                <a:spcPts val="400"/>
              </a:spcAft>
              <a:buFont typeface="+mj-lt"/>
              <a:buAutoNum type="arabicPeriod" startAt="95"/>
            </a:pPr>
            <a:r>
              <a:rPr lang="en-GB" sz="2000" dirty="0"/>
              <a:t>In a landmark initiative, Government has also reached agreement with large-scale mining companies to purchase 30 percent of their annual gold production for refining by local refineries, strengthening domestic value addition and supporting reserve accumulation.</a:t>
            </a:r>
            <a:endParaRPr lang="en-US" sz="2000" dirty="0"/>
          </a:p>
          <a:p>
            <a:pPr marL="0" lvl="0" indent="0" algn="just">
              <a:spcBef>
                <a:spcPts val="1600"/>
              </a:spcBef>
              <a:spcAft>
                <a:spcPts val="400"/>
              </a:spcAft>
              <a:buNone/>
            </a:pP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4125644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51151"/>
            <a:ext cx="7886700" cy="3605200"/>
          </a:xfrm>
        </p:spPr>
        <p:txBody>
          <a:bodyPr>
            <a:noAutofit/>
          </a:bodyPr>
          <a:lstStyle/>
          <a:p>
            <a:pPr marL="579438" indent="-579438" algn="just">
              <a:spcAft>
                <a:spcPts val="400"/>
              </a:spcAft>
              <a:buFont typeface="+mj-lt"/>
              <a:buAutoNum type="arabicPeriod" startAt="97"/>
            </a:pPr>
            <a:r>
              <a:rPr lang="en-GB" sz="2000" b="1" dirty="0"/>
              <a:t>Government further amended the Bank of Ghana Act to make inflation targeting a shared responsibility</a:t>
            </a:r>
            <a:r>
              <a:rPr lang="en-GB" sz="2000" dirty="0"/>
              <a:t> between the Ministry of Finance and the Bank of Ghana, ensuring stronger coordination between fiscal and monetary policy.</a:t>
            </a:r>
          </a:p>
          <a:p>
            <a:pPr marL="579438" lvl="0" indent="-579438" algn="just">
              <a:spcAft>
                <a:spcPts val="400"/>
              </a:spcAft>
              <a:buFont typeface="+mj-lt"/>
              <a:buAutoNum type="arabicPeriod" startAt="97"/>
            </a:pPr>
            <a:r>
              <a:rPr lang="en-GB" sz="2000" dirty="0"/>
              <a:t>Mr. Speaker, economic reforms must ultimately be judged by their outcomes. </a:t>
            </a:r>
            <a:endParaRPr lang="en-US" sz="2000" dirty="0"/>
          </a:p>
          <a:p>
            <a:pPr marL="579438" lvl="0" indent="-579438" algn="just">
              <a:spcAft>
                <a:spcPts val="400"/>
              </a:spcAft>
              <a:buFont typeface="+mj-lt"/>
              <a:buAutoNum type="arabicPeriod" startAt="97"/>
            </a:pPr>
            <a:r>
              <a:rPr lang="en-GB" sz="2000" dirty="0"/>
              <a:t>I now turn to the evidence of what these Key Transformational Policy Reforms (KTPs) have delivered for the people of Ghana.</a:t>
            </a:r>
            <a:endParaRPr lang="en-US" sz="2000" dirty="0"/>
          </a:p>
          <a:p>
            <a:pPr marL="579438" lvl="0" indent="-579438" algn="just">
              <a:spcAft>
                <a:spcPts val="400"/>
              </a:spcAft>
              <a:buFont typeface="+mj-lt"/>
              <a:buAutoNum type="arabicPeriod" startAt="97"/>
            </a:pPr>
            <a:r>
              <a:rPr lang="en-GB" sz="2000" dirty="0"/>
              <a:t>The results of the past eighteen months demonstrate that disciplined policies, competent economic management and consistent implementation deliver tangible results.</a:t>
            </a:r>
            <a:endParaRPr lang="en-US" sz="2000" dirty="0"/>
          </a:p>
          <a:p>
            <a:pPr marL="457200" lvl="0" indent="-457200" algn="just">
              <a:spcBef>
                <a:spcPts val="1600"/>
              </a:spcBef>
              <a:spcAft>
                <a:spcPts val="400"/>
              </a:spcAft>
              <a:buFont typeface="+mj-lt"/>
              <a:buAutoNum type="arabicPeriod" startAt="76"/>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3674814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3013543"/>
            <a:ext cx="7886700" cy="3342807"/>
          </a:xfrm>
        </p:spPr>
        <p:txBody>
          <a:bodyPr>
            <a:noAutofit/>
          </a:bodyPr>
          <a:lstStyle/>
          <a:p>
            <a:pPr marL="627063" lvl="0" indent="-627063" algn="just">
              <a:spcBef>
                <a:spcPts val="1600"/>
              </a:spcBef>
              <a:spcAft>
                <a:spcPts val="400"/>
              </a:spcAft>
              <a:buFont typeface="+mj-lt"/>
              <a:buAutoNum type="arabicPeriod" startAt="101"/>
            </a:pPr>
            <a:r>
              <a:rPr lang="en-GB" sz="2000" dirty="0"/>
              <a:t>Real GDP grew by 6.0 percent in 2025, the fastest pace of economic expansion since 2019.</a:t>
            </a:r>
            <a:endParaRPr lang="en-US" sz="2000" dirty="0"/>
          </a:p>
          <a:p>
            <a:pPr marL="627063" lvl="0" indent="-627063" algn="just">
              <a:spcBef>
                <a:spcPts val="1600"/>
              </a:spcBef>
              <a:spcAft>
                <a:spcPts val="400"/>
              </a:spcAft>
              <a:buFont typeface="+mj-lt"/>
              <a:buAutoNum type="arabicPeriod" startAt="101"/>
            </a:pPr>
            <a:r>
              <a:rPr lang="en-GB" sz="2000" dirty="0"/>
              <a:t>⁠Instructively, non-oil GDP grew by 7.6 percent in 2025, the highest rate in fourteen years, demonstrating that Ghana’s recovery extends well beyond favourable commodity prices.</a:t>
            </a:r>
            <a:endParaRPr lang="en-US" sz="2000" dirty="0"/>
          </a:p>
          <a:p>
            <a:pPr marL="627063" lvl="0" indent="-627063" algn="just">
              <a:spcBef>
                <a:spcPts val="1600"/>
              </a:spcBef>
              <a:spcAft>
                <a:spcPts val="400"/>
              </a:spcAft>
              <a:buFont typeface="+mj-lt"/>
              <a:buAutoNum type="arabicPeriod" startAt="101"/>
            </a:pPr>
            <a:r>
              <a:rPr lang="en-GB" sz="2000" dirty="0"/>
              <a:t>The momentum has continued into 2026. Real GDP growth reached 6.4 percent in the first quarter, exceeding expectations.</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31272725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886323"/>
            <a:ext cx="7886700" cy="3470027"/>
          </a:xfrm>
        </p:spPr>
        <p:txBody>
          <a:bodyPr>
            <a:noAutofit/>
          </a:bodyPr>
          <a:lstStyle/>
          <a:p>
            <a:pPr marL="627063" lvl="0" indent="-627063">
              <a:lnSpc>
                <a:spcPct val="100000"/>
              </a:lnSpc>
              <a:spcBef>
                <a:spcPts val="1600"/>
              </a:spcBef>
              <a:spcAft>
                <a:spcPts val="400"/>
              </a:spcAft>
              <a:buFont typeface="+mj-lt"/>
              <a:buAutoNum type="arabicPeriod" startAt="104"/>
            </a:pPr>
            <a:r>
              <a:rPr lang="en-GB" sz="2000" dirty="0"/>
              <a:t>Mr. Speaker, for the first time in our nation’s history, the size of Ghana’s economy exceeded US$100 billion in 2025, firmly establishing Ghana as a major emerging economy.</a:t>
            </a:r>
            <a:endParaRPr lang="en-US" sz="2000" dirty="0"/>
          </a:p>
          <a:p>
            <a:pPr marL="627063" lvl="0" indent="-627063">
              <a:lnSpc>
                <a:spcPct val="100000"/>
              </a:lnSpc>
              <a:spcBef>
                <a:spcPts val="1600"/>
              </a:spcBef>
              <a:spcAft>
                <a:spcPts val="400"/>
              </a:spcAft>
              <a:buFont typeface="+mj-lt"/>
              <a:buAutoNum type="arabicPeriod" startAt="104"/>
            </a:pPr>
            <a:r>
              <a:rPr lang="en-GB" sz="2000" dirty="0"/>
              <a:t>Ghana’s per capita income increased by more than US$850 in just one year, rising from US$2,527 in 2024 to US$3,385 	at the end of 2025.</a:t>
            </a:r>
            <a:endParaRPr lang="en-US" sz="2000" dirty="0"/>
          </a:p>
          <a:p>
            <a:pPr marL="627063" lvl="0" indent="-627063">
              <a:lnSpc>
                <a:spcPct val="100000"/>
              </a:lnSpc>
              <a:spcBef>
                <a:spcPts val="1600"/>
              </a:spcBef>
              <a:spcAft>
                <a:spcPts val="400"/>
              </a:spcAft>
              <a:buFont typeface="+mj-lt"/>
              <a:buAutoNum type="arabicPeriod" startAt="104"/>
            </a:pPr>
            <a:r>
              <a:rPr lang="en-GB" sz="2000" b="1" dirty="0"/>
              <a:t>This is the highest per capita income ever recorded in our country’s history.</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652977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11392"/>
            <a:ext cx="7886700" cy="3470027"/>
          </a:xfrm>
        </p:spPr>
        <p:txBody>
          <a:bodyPr>
            <a:noAutofit/>
          </a:bodyPr>
          <a:lstStyle/>
          <a:p>
            <a:pPr marL="627063" lvl="0" indent="-627063" algn="just">
              <a:lnSpc>
                <a:spcPct val="100000"/>
              </a:lnSpc>
              <a:spcBef>
                <a:spcPts val="1600"/>
              </a:spcBef>
              <a:buFont typeface="+mj-lt"/>
              <a:buAutoNum type="arabicPeriod" startAt="107"/>
            </a:pPr>
            <a:r>
              <a:rPr lang="en-GB" sz="2000" dirty="0"/>
              <a:t>It is therefore not surprising that Ghana is now recognised as the eighth-largest economy in Africa.</a:t>
            </a:r>
            <a:endParaRPr lang="en-US" sz="2000" dirty="0"/>
          </a:p>
          <a:p>
            <a:pPr marL="627063" lvl="0" indent="-627063" algn="just">
              <a:lnSpc>
                <a:spcPct val="100000"/>
              </a:lnSpc>
              <a:spcBef>
                <a:spcPts val="1600"/>
              </a:spcBef>
              <a:buFont typeface="+mj-lt"/>
              <a:buAutoNum type="arabicPeriod" startAt="107"/>
            </a:pPr>
            <a:r>
              <a:rPr lang="en-GB" sz="2000" dirty="0"/>
              <a:t>Mr. Speaker, these are not mere statistics. </a:t>
            </a:r>
            <a:endParaRPr lang="en-US" sz="2000" dirty="0"/>
          </a:p>
          <a:p>
            <a:pPr marL="627063" lvl="0" indent="-627063" algn="just">
              <a:lnSpc>
                <a:spcPct val="100000"/>
              </a:lnSpc>
              <a:spcBef>
                <a:spcPts val="1600"/>
              </a:spcBef>
              <a:buFont typeface="+mj-lt"/>
              <a:buAutoNum type="arabicPeriod" startAt="107"/>
            </a:pPr>
            <a:r>
              <a:rPr lang="en-GB" sz="2000" dirty="0"/>
              <a:t>They represent higher incomes, stronger businesses, greater opportunities and an economy with an enhanced capacity to invest in its people.</a:t>
            </a:r>
          </a:p>
          <a:p>
            <a:pPr marL="627063" indent="-627063" algn="just">
              <a:lnSpc>
                <a:spcPct val="100000"/>
              </a:lnSpc>
              <a:spcBef>
                <a:spcPts val="1600"/>
              </a:spcBef>
              <a:buFont typeface="+mj-lt"/>
              <a:buAutoNum type="arabicPeriod" startAt="107"/>
            </a:pPr>
            <a:r>
              <a:rPr lang="en-GB" sz="2000" dirty="0"/>
              <a:t>The labour market is also improving. Unemployment rate declined from 13.7 percent during the first three quarters of 2024 to 12.8 percent over the same period in 2025.</a:t>
            </a:r>
            <a:endParaRPr lang="en-US" sz="2000" dirty="0"/>
          </a:p>
          <a:p>
            <a:pPr lvl="0"/>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3929828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679588"/>
            <a:ext cx="7966711" cy="3644959"/>
          </a:xfrm>
        </p:spPr>
        <p:txBody>
          <a:bodyPr>
            <a:noAutofit/>
          </a:bodyPr>
          <a:lstStyle/>
          <a:p>
            <a:pPr marL="714375" lvl="0" indent="-706438" algn="just">
              <a:lnSpc>
                <a:spcPct val="100000"/>
              </a:lnSpc>
              <a:spcAft>
                <a:spcPts val="200"/>
              </a:spcAft>
              <a:buFont typeface="+mj-lt"/>
              <a:buAutoNum type="arabicPeriod" startAt="111"/>
            </a:pPr>
            <a:r>
              <a:rPr lang="en-GB" sz="2000" dirty="0"/>
              <a:t>Multidimensional poverty, which measures deprivation across living conditions, education, health, and employment declined from 24.9 percent in Q3 of 2024 to 21.9 percent in Q3 of 2025.</a:t>
            </a:r>
            <a:endParaRPr lang="en-US" sz="2000" dirty="0"/>
          </a:p>
          <a:p>
            <a:pPr marL="714375" lvl="0" indent="-706438" algn="just">
              <a:lnSpc>
                <a:spcPct val="100000"/>
              </a:lnSpc>
              <a:spcAft>
                <a:spcPts val="200"/>
              </a:spcAft>
              <a:buFont typeface="+mj-lt"/>
              <a:buAutoNum type="arabicPeriod" startAt="111"/>
            </a:pPr>
            <a:r>
              <a:rPr lang="en-GB" sz="2000" dirty="0"/>
              <a:t>This means that about 950,000 Ghanaians moved out of multidimensional poverty in just one year.</a:t>
            </a:r>
            <a:endParaRPr lang="en-US" sz="2000" dirty="0"/>
          </a:p>
          <a:p>
            <a:pPr marL="714375" lvl="0" indent="-706438" algn="just">
              <a:lnSpc>
                <a:spcPct val="100000"/>
              </a:lnSpc>
              <a:spcAft>
                <a:spcPts val="200"/>
              </a:spcAft>
              <a:buFont typeface="+mj-lt"/>
              <a:buAutoNum type="arabicPeriod" startAt="111"/>
            </a:pPr>
            <a:r>
              <a:rPr lang="en-GB" sz="2000" dirty="0"/>
              <a:t>Behind these statistics are hundreds of thousands of families who now enjoy better living conditions and greater hope for the future.</a:t>
            </a:r>
            <a:endParaRPr lang="en-US" sz="2000" dirty="0"/>
          </a:p>
          <a:p>
            <a:pPr marL="714375" lvl="0" indent="-706438" algn="just">
              <a:lnSpc>
                <a:spcPct val="100000"/>
              </a:lnSpc>
              <a:spcAft>
                <a:spcPts val="200"/>
              </a:spcAft>
              <a:buFont typeface="+mj-lt"/>
              <a:buAutoNum type="arabicPeriod" startAt="111"/>
            </a:pPr>
            <a:r>
              <a:rPr lang="en-GB" sz="2000" dirty="0"/>
              <a:t>Mr. Speaker, inflation perhaps tells the clearest story of all. </a:t>
            </a:r>
            <a:endParaRPr lang="en-US" sz="2000" dirty="0"/>
          </a:p>
          <a:p>
            <a:pPr lvl="0"/>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933122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759103"/>
            <a:ext cx="7966711" cy="3565444"/>
          </a:xfrm>
        </p:spPr>
        <p:txBody>
          <a:bodyPr>
            <a:noAutofit/>
          </a:bodyPr>
          <a:lstStyle/>
          <a:p>
            <a:pPr marL="627063" lvl="0" indent="-627063" algn="just">
              <a:lnSpc>
                <a:spcPct val="100000"/>
              </a:lnSpc>
              <a:spcBef>
                <a:spcPts val="1600"/>
              </a:spcBef>
              <a:spcAft>
                <a:spcPts val="400"/>
              </a:spcAft>
              <a:buFont typeface="+mj-lt"/>
              <a:buAutoNum type="arabicPeriod" startAt="115"/>
            </a:pPr>
            <a:r>
              <a:rPr lang="en-GB" sz="2000" dirty="0"/>
              <a:t>Inflation declined from 23.8 percent in December 2024 to 5.4 percent at the end of 2025 and remained low at 5.7 percent in June 2026.</a:t>
            </a:r>
            <a:endParaRPr lang="en-US" sz="2000" dirty="0"/>
          </a:p>
          <a:p>
            <a:pPr marL="627063" lvl="0" indent="-627063" algn="just">
              <a:lnSpc>
                <a:spcPct val="100000"/>
              </a:lnSpc>
              <a:spcBef>
                <a:spcPts val="1600"/>
              </a:spcBef>
              <a:spcAft>
                <a:spcPts val="400"/>
              </a:spcAft>
              <a:buFont typeface="+mj-lt"/>
              <a:buAutoNum type="arabicPeriod" startAt="115"/>
            </a:pPr>
            <a:r>
              <a:rPr lang="en-GB" sz="2000" dirty="0"/>
              <a:t>Fiscal performance has also exceeded expectations. The primary balance on commitment basis recorded a surplus of 2.5 percent of GDP in 2025.</a:t>
            </a:r>
            <a:endParaRPr lang="en-US" sz="2000" dirty="0"/>
          </a:p>
          <a:p>
            <a:pPr marL="627063" lvl="0" indent="-627063" algn="just">
              <a:lnSpc>
                <a:spcPct val="100000"/>
              </a:lnSpc>
              <a:spcBef>
                <a:spcPts val="1600"/>
              </a:spcBef>
              <a:spcAft>
                <a:spcPts val="400"/>
              </a:spcAft>
              <a:buFont typeface="+mj-lt"/>
              <a:buAutoNum type="arabicPeriod" startAt="115"/>
            </a:pPr>
            <a:r>
              <a:rPr lang="en-GB" sz="2000" dirty="0"/>
              <a:t>By end-June 2026, we had achieved a primary surplus of 0.9 percent of GDP on a commitment basis. We are firmly on track to achieve our end year-target of 1.5 percent of GDP. </a:t>
            </a:r>
            <a:endParaRPr lang="en-US" sz="2000" dirty="0"/>
          </a:p>
          <a:p>
            <a:pPr lvl="0"/>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36897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759103"/>
            <a:ext cx="7966711" cy="3565444"/>
          </a:xfrm>
        </p:spPr>
        <p:txBody>
          <a:bodyPr>
            <a:noAutofit/>
          </a:bodyPr>
          <a:lstStyle/>
          <a:p>
            <a:pPr marL="579438" lvl="0" indent="-579438" algn="just">
              <a:lnSpc>
                <a:spcPct val="100000"/>
              </a:lnSpc>
              <a:spcBef>
                <a:spcPts val="1600"/>
              </a:spcBef>
              <a:spcAft>
                <a:spcPts val="400"/>
              </a:spcAft>
              <a:buFont typeface="+mj-lt"/>
              <a:buAutoNum type="arabicPeriod" startAt="118"/>
            </a:pPr>
            <a:r>
              <a:rPr lang="en-GB" sz="2000" dirty="0"/>
              <a:t>Mr. Speaker, prudent fiscal management has also translated into a rapid decline in public debt. The debt-to-GDP ratio fell from 61.8 percent at the end of 2024 to 44.7 percent at the end of 2025 and reached 45.0 percent by the end of June 2026.</a:t>
            </a:r>
            <a:endParaRPr lang="en-US" sz="2000" dirty="0"/>
          </a:p>
          <a:p>
            <a:pPr marL="579438" lvl="0" indent="-579438" algn="just">
              <a:lnSpc>
                <a:spcPct val="100000"/>
              </a:lnSpc>
              <a:spcBef>
                <a:spcPts val="1600"/>
              </a:spcBef>
              <a:spcAft>
                <a:spcPts val="400"/>
              </a:spcAft>
              <a:buFont typeface="+mj-lt"/>
              <a:buAutoNum type="arabicPeriod" startAt="118"/>
            </a:pPr>
            <a:r>
              <a:rPr lang="en-GB" sz="2000" dirty="0"/>
              <a:t>Ghana has therefore already achieved its statutory debt target of 45 percent of GDP, years ahead of both the IMF programme timetable and the target date established under the Public Financial Management Act.</a:t>
            </a:r>
            <a:endParaRPr lang="en-US" sz="2000" dirty="0"/>
          </a:p>
          <a:p>
            <a:pPr marL="579438" lvl="0" indent="-579438" algn="just">
              <a:lnSpc>
                <a:spcPct val="100000"/>
              </a:lnSpc>
              <a:spcBef>
                <a:spcPts val="1600"/>
              </a:spcBef>
              <a:spcAft>
                <a:spcPts val="400"/>
              </a:spcAft>
              <a:buFont typeface="+mj-lt"/>
              <a:buAutoNum type="arabicPeriod" startAt="118"/>
            </a:pPr>
            <a:r>
              <a:rPr lang="en-GB" sz="2000" dirty="0"/>
              <a:t>Debt service is also consuming a far smaller share of Government revenue. </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2473808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759103"/>
            <a:ext cx="7966711" cy="2878372"/>
          </a:xfrm>
        </p:spPr>
        <p:txBody>
          <a:bodyPr>
            <a:noAutofit/>
          </a:bodyPr>
          <a:lstStyle/>
          <a:p>
            <a:pPr marL="627063" lvl="0" indent="-627063" algn="just">
              <a:lnSpc>
                <a:spcPct val="100000"/>
              </a:lnSpc>
              <a:spcBef>
                <a:spcPts val="1600"/>
              </a:spcBef>
              <a:buFont typeface="+mj-lt"/>
              <a:buAutoNum type="arabicPeriod" startAt="121"/>
            </a:pPr>
            <a:r>
              <a:rPr lang="en-GB" sz="2000" dirty="0"/>
              <a:t>Debt service as a share of domestic revenue declined sharply from 55.7 percent in 2022 to 28.8 percent in 2025, 	freeing up billions of cedis for schools, hospitals, roads and 	other national priorities.</a:t>
            </a:r>
            <a:endParaRPr lang="en-US" sz="2000" dirty="0"/>
          </a:p>
          <a:p>
            <a:pPr marL="627063" lvl="0" indent="-627063" algn="just">
              <a:lnSpc>
                <a:spcPct val="100000"/>
              </a:lnSpc>
              <a:spcBef>
                <a:spcPts val="1600"/>
              </a:spcBef>
              <a:buFont typeface="+mj-lt"/>
              <a:buAutoNum type="arabicPeriod" startAt="121"/>
            </a:pPr>
            <a:r>
              <a:rPr lang="en-GB" sz="2000" b="1" dirty="0"/>
              <a:t>Mr. Speaker, for the first time since April 2014, Ghana’s external and overall risk of debt 	distress has improved from HIGH to MODERATE.</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42614020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49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759102"/>
            <a:ext cx="7966711" cy="3737113"/>
          </a:xfrm>
        </p:spPr>
        <p:txBody>
          <a:bodyPr>
            <a:noAutofit/>
          </a:bodyPr>
          <a:lstStyle/>
          <a:p>
            <a:pPr marL="579438" lvl="0" indent="-579438" algn="just">
              <a:lnSpc>
                <a:spcPct val="100000"/>
              </a:lnSpc>
              <a:spcBef>
                <a:spcPts val="1600"/>
              </a:spcBef>
              <a:spcAft>
                <a:spcPts val="200"/>
              </a:spcAft>
              <a:buFont typeface="+mj-lt"/>
              <a:buAutoNum type="arabicPeriod" startAt="123"/>
            </a:pPr>
            <a:r>
              <a:rPr lang="en-GB" sz="2000" dirty="0"/>
              <a:t>Even more significantly, the joint World Bank–IMF 	Debt Sustainability Analysis has moved Ghana from UNSUSTAINABLE in May 2023, to SUSTAINABLE in 2025, and now for the first time ever to SUSTAINABLE </a:t>
            </a:r>
            <a:r>
              <a:rPr lang="en-GB" sz="2000" b="1" dirty="0"/>
              <a:t>WITH ROOM TO ABSORB SHOCKS.</a:t>
            </a:r>
          </a:p>
          <a:p>
            <a:pPr marL="579438" lvl="0" indent="-579438" algn="just">
              <a:lnSpc>
                <a:spcPct val="100000"/>
              </a:lnSpc>
              <a:spcBef>
                <a:spcPts val="1600"/>
              </a:spcBef>
              <a:spcAft>
                <a:spcPts val="200"/>
              </a:spcAft>
              <a:buFont typeface="+mj-lt"/>
              <a:buAutoNum type="arabicPeriod" startAt="123"/>
            </a:pPr>
            <a:r>
              <a:rPr lang="en-GB" sz="2000" dirty="0"/>
              <a:t>Interest rates are singing from the same hymn book:</a:t>
            </a:r>
            <a:endParaRPr lang="en-US" sz="2000" dirty="0"/>
          </a:p>
          <a:p>
            <a:pPr marL="579438" lvl="0" indent="-579438" algn="just">
              <a:lnSpc>
                <a:spcPct val="100000"/>
              </a:lnSpc>
              <a:spcBef>
                <a:spcPts val="1600"/>
              </a:spcBef>
              <a:spcAft>
                <a:spcPts val="200"/>
              </a:spcAft>
              <a:buFont typeface="+mj-lt"/>
              <a:buAutoNum type="arabicPeriod" startAt="123"/>
            </a:pPr>
            <a:r>
              <a:rPr lang="en-GB" sz="2000" dirty="0"/>
              <a:t>The 91-day Treasury Bill rate, a benchmark for the cost of short-term borrowing in Ghana, declined from 11.09 percent in December 2025 to 5.73 percent in June 2026, representing a 536 basis point reduction;</a:t>
            </a:r>
            <a:endParaRPr lang="en-US" sz="2000" dirty="0"/>
          </a:p>
          <a:p>
            <a:pPr marL="514350" lvl="0" indent="-514350" algn="just">
              <a:lnSpc>
                <a:spcPct val="100000"/>
              </a:lnSpc>
              <a:spcBef>
                <a:spcPts val="1600"/>
              </a:spcBef>
              <a:buFont typeface="+mj-lt"/>
              <a:buAutoNum type="arabicPeriod" startAt="123"/>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8599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759102"/>
            <a:ext cx="7966711" cy="3737113"/>
          </a:xfrm>
        </p:spPr>
        <p:txBody>
          <a:bodyPr>
            <a:noAutofit/>
          </a:bodyPr>
          <a:lstStyle/>
          <a:p>
            <a:pPr marL="674688" lvl="0" indent="-666750" algn="just">
              <a:lnSpc>
                <a:spcPct val="100000"/>
              </a:lnSpc>
              <a:spcBef>
                <a:spcPts val="1600"/>
              </a:spcBef>
              <a:spcAft>
                <a:spcPts val="400"/>
              </a:spcAft>
              <a:buFont typeface="+mj-lt"/>
              <a:buAutoNum type="arabicPeriod" startAt="126"/>
            </a:pPr>
            <a:r>
              <a:rPr lang="en-GB" sz="2000" dirty="0"/>
              <a:t>The 182-day Treasury Bill rate also fell from 12.52 percent 	to 7.69 percent, down by 483 basis points; </a:t>
            </a:r>
            <a:endParaRPr lang="en-US" sz="2000" dirty="0"/>
          </a:p>
          <a:p>
            <a:pPr marL="674688" lvl="0" indent="-666750" algn="just">
              <a:lnSpc>
                <a:spcPct val="100000"/>
              </a:lnSpc>
              <a:spcBef>
                <a:spcPts val="1600"/>
              </a:spcBef>
              <a:spcAft>
                <a:spcPts val="400"/>
              </a:spcAft>
              <a:buFont typeface="+mj-lt"/>
              <a:buAutoNum type="arabicPeriod" startAt="126"/>
            </a:pPr>
            <a:r>
              <a:rPr lang="en-GB" sz="2000" dirty="0"/>
              <a:t>Similarly, the 364-day Treasury Bill rate declined from 12.94 percent to 12.82 percent, a 12 basis point decline; 	and</a:t>
            </a:r>
            <a:endParaRPr lang="en-US" sz="2000" dirty="0"/>
          </a:p>
          <a:p>
            <a:pPr marL="674688" lvl="0" indent="-666750" algn="just">
              <a:lnSpc>
                <a:spcPct val="100000"/>
              </a:lnSpc>
              <a:spcBef>
                <a:spcPts val="1600"/>
              </a:spcBef>
              <a:spcAft>
                <a:spcPts val="400"/>
              </a:spcAft>
              <a:buFont typeface="+mj-lt"/>
              <a:buAutoNum type="arabicPeriod" startAt="126"/>
            </a:pPr>
            <a:r>
              <a:rPr lang="en-GB" sz="2000" dirty="0"/>
              <a:t>Across the entire yield curve, the average decline was 344 basis points.</a:t>
            </a:r>
            <a:endParaRPr lang="en-US" sz="2000" dirty="0"/>
          </a:p>
          <a:p>
            <a:pPr marL="674688" lvl="0" indent="-666750" algn="just">
              <a:lnSpc>
                <a:spcPct val="100000"/>
              </a:lnSpc>
              <a:spcBef>
                <a:spcPts val="1600"/>
              </a:spcBef>
              <a:spcAft>
                <a:spcPts val="400"/>
              </a:spcAft>
              <a:buFont typeface="+mj-lt"/>
              <a:buAutoNum type="arabicPeriod" startAt="126"/>
            </a:pPr>
            <a:r>
              <a:rPr lang="en-GB" sz="2000" dirty="0"/>
              <a:t>Two-year, three-year and five-year Government bonds are 	now trading within the range of 11.0 to 12.6 percent, 	compared with about 20 percent a year ago.</a:t>
            </a:r>
            <a:endParaRPr lang="en-US" sz="2000" dirty="0"/>
          </a:p>
          <a:p>
            <a:pPr marL="514350" lvl="0" indent="-514350" algn="just">
              <a:lnSpc>
                <a:spcPct val="100000"/>
              </a:lnSpc>
              <a:spcBef>
                <a:spcPts val="1600"/>
              </a:spcBef>
              <a:buFont typeface="+mj-lt"/>
              <a:buAutoNum type="arabicPeriod" startAt="123"/>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2924265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862470"/>
            <a:ext cx="7966711" cy="3633745"/>
          </a:xfrm>
        </p:spPr>
        <p:txBody>
          <a:bodyPr>
            <a:noAutofit/>
          </a:bodyPr>
          <a:lstStyle/>
          <a:p>
            <a:pPr marL="674688" lvl="0" indent="-674688" algn="just">
              <a:lnSpc>
                <a:spcPct val="100000"/>
              </a:lnSpc>
              <a:spcBef>
                <a:spcPts val="1600"/>
              </a:spcBef>
              <a:spcAft>
                <a:spcPts val="400"/>
              </a:spcAft>
              <a:buFont typeface="+mj-lt"/>
              <a:buAutoNum type="arabicPeriod" startAt="130"/>
            </a:pPr>
            <a:r>
              <a:rPr lang="en-GB" sz="2000" dirty="0"/>
              <a:t>The Monetary Policy Rate has also declined by a 	cumulative 1,300 basis points, from 27 percent in January 	2025 to 14 percent in July 2026.</a:t>
            </a:r>
            <a:endParaRPr lang="en-US" sz="2000" dirty="0"/>
          </a:p>
          <a:p>
            <a:pPr marL="674688" lvl="0" indent="-674688" algn="just">
              <a:lnSpc>
                <a:spcPct val="100000"/>
              </a:lnSpc>
              <a:spcBef>
                <a:spcPts val="1600"/>
              </a:spcBef>
              <a:spcAft>
                <a:spcPts val="400"/>
              </a:spcAft>
              <a:buFont typeface="+mj-lt"/>
              <a:buAutoNum type="arabicPeriod" startAt="130"/>
            </a:pPr>
            <a:r>
              <a:rPr lang="en-GB" sz="2000" b="1" dirty="0"/>
              <a:t>Mr. Speaker, these are not merely lower interest rates. They are lower borrowing costs for households and businesses, creating room for 	entrepreneurs to invest, expand and create jobs</a:t>
            </a:r>
            <a:r>
              <a:rPr lang="en-GB" sz="2000" dirty="0"/>
              <a:t>.</a:t>
            </a:r>
            <a:endParaRPr lang="en-US" sz="2000" dirty="0"/>
          </a:p>
          <a:p>
            <a:pPr marL="674688" lvl="0" indent="-674688" algn="just">
              <a:lnSpc>
                <a:spcPct val="100000"/>
              </a:lnSpc>
              <a:spcBef>
                <a:spcPts val="1600"/>
              </a:spcBef>
              <a:spcAft>
                <a:spcPts val="400"/>
              </a:spcAft>
              <a:buFont typeface="+mj-lt"/>
              <a:buAutoNum type="arabicPeriod" startAt="130"/>
            </a:pPr>
            <a:r>
              <a:rPr lang="en-GB" sz="2000" dirty="0"/>
              <a:t>We have also made significant strides on the external front. </a:t>
            </a:r>
            <a:endParaRPr lang="en-US" sz="2000" dirty="0"/>
          </a:p>
          <a:p>
            <a:pPr marL="514350" lvl="0" indent="-514350" algn="just">
              <a:lnSpc>
                <a:spcPct val="100000"/>
              </a:lnSpc>
              <a:spcBef>
                <a:spcPts val="1600"/>
              </a:spcBef>
              <a:buFont typeface="+mj-lt"/>
              <a:buAutoNum type="arabicPeriod" startAt="123"/>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3563174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862471"/>
            <a:ext cx="7966711" cy="3101008"/>
          </a:xfrm>
        </p:spPr>
        <p:txBody>
          <a:bodyPr>
            <a:noAutofit/>
          </a:bodyPr>
          <a:lstStyle/>
          <a:p>
            <a:pPr marL="627063" lvl="0" indent="-627063">
              <a:lnSpc>
                <a:spcPct val="100000"/>
              </a:lnSpc>
              <a:spcBef>
                <a:spcPts val="1600"/>
              </a:spcBef>
              <a:spcAft>
                <a:spcPts val="400"/>
              </a:spcAft>
              <a:buFont typeface="+mj-lt"/>
              <a:buAutoNum type="arabicPeriod" startAt="133"/>
            </a:pPr>
            <a:r>
              <a:rPr lang="en-GB" sz="2000" dirty="0"/>
              <a:t>The current account recorded a surplus of 8.3 percent of GDP in 2025 and has remained strong through the first half of 2026.</a:t>
            </a:r>
            <a:endParaRPr lang="en-US" sz="2000" dirty="0"/>
          </a:p>
          <a:p>
            <a:pPr marL="627063" lvl="0" indent="-627063">
              <a:lnSpc>
                <a:spcPct val="100000"/>
              </a:lnSpc>
              <a:spcBef>
                <a:spcPts val="1600"/>
              </a:spcBef>
              <a:spcAft>
                <a:spcPts val="400"/>
              </a:spcAft>
              <a:buFont typeface="+mj-lt"/>
              <a:buAutoNum type="arabicPeriod" startAt="133"/>
            </a:pPr>
            <a:r>
              <a:rPr lang="en-GB" sz="2000" dirty="0"/>
              <a:t>The cedi appreciated by 40.7 percent against the United States dollar in 2025, reversing years of sharp depreciation and restoring confidence in the Ghanaian economy.</a:t>
            </a:r>
            <a:endParaRPr lang="en-US" sz="2000" dirty="0"/>
          </a:p>
          <a:p>
            <a:pPr marL="627063" lvl="0" indent="-627063">
              <a:lnSpc>
                <a:spcPct val="100000"/>
              </a:lnSpc>
              <a:spcBef>
                <a:spcPts val="1600"/>
              </a:spcBef>
              <a:spcAft>
                <a:spcPts val="400"/>
              </a:spcAft>
              <a:buFont typeface="+mj-lt"/>
              <a:buAutoNum type="arabicPeriod" startAt="133"/>
            </a:pPr>
            <a:r>
              <a:rPr lang="en-GB" sz="2000" dirty="0"/>
              <a:t>Mr. Speaker, taken together, these results demonstrate that the 2026 Budget is firmly on track.</a:t>
            </a:r>
            <a:endParaRPr lang="en-US" sz="2000" dirty="0"/>
          </a:p>
          <a:p>
            <a:pPr marL="514350" lvl="0" indent="-514350" algn="just">
              <a:lnSpc>
                <a:spcPct val="100000"/>
              </a:lnSpc>
              <a:spcBef>
                <a:spcPts val="1600"/>
              </a:spcBef>
              <a:buFont typeface="+mj-lt"/>
              <a:buAutoNum type="arabicPeriod" startAt="123"/>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443839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814762"/>
            <a:ext cx="7966711" cy="3541589"/>
          </a:xfrm>
        </p:spPr>
        <p:txBody>
          <a:bodyPr>
            <a:noAutofit/>
          </a:bodyPr>
          <a:lstStyle/>
          <a:p>
            <a:pPr marL="627063" lvl="0" indent="-627063" algn="just">
              <a:lnSpc>
                <a:spcPct val="100000"/>
              </a:lnSpc>
              <a:spcBef>
                <a:spcPts val="1600"/>
              </a:spcBef>
              <a:spcAft>
                <a:spcPts val="400"/>
              </a:spcAft>
              <a:buFont typeface="+mj-lt"/>
              <a:buAutoNum type="arabicPeriod" startAt="136"/>
            </a:pPr>
            <a:r>
              <a:rPr lang="en-GB" sz="2000" dirty="0"/>
              <a:t>The targets we set at the beginning of the year were not aspirational. They were grounded in sound policy, 	disciplined implementation and realistic assumptions. </a:t>
            </a:r>
            <a:endParaRPr lang="en-US" sz="2000" dirty="0"/>
          </a:p>
          <a:p>
            <a:pPr marL="627063" lvl="0" indent="-627063" algn="just">
              <a:spcBef>
                <a:spcPts val="1600"/>
              </a:spcBef>
              <a:spcAft>
                <a:spcPts val="400"/>
              </a:spcAft>
              <a:buFont typeface="+mj-lt"/>
              <a:buAutoNum type="arabicPeriod" startAt="136"/>
            </a:pPr>
            <a:r>
              <a:rPr lang="en-GB" sz="2000" dirty="0"/>
              <a:t>The performance of the economy in the first half of 2026 confirms that we are on course to achieve them:</a:t>
            </a:r>
            <a:endParaRPr lang="en-US" sz="2000" dirty="0"/>
          </a:p>
          <a:p>
            <a:pPr marL="801688" indent="-174625" algn="just">
              <a:spcBef>
                <a:spcPts val="1600"/>
              </a:spcBef>
              <a:spcAft>
                <a:spcPts val="400"/>
              </a:spcAft>
            </a:pPr>
            <a:r>
              <a:rPr lang="en-GB" sz="2000" dirty="0"/>
              <a:t>economic growth is exceeding target;</a:t>
            </a:r>
            <a:endParaRPr lang="en-US" sz="2000" dirty="0"/>
          </a:p>
          <a:p>
            <a:pPr marL="801688" indent="-174625" algn="just">
              <a:spcBef>
                <a:spcPts val="400"/>
              </a:spcBef>
            </a:pPr>
            <a:r>
              <a:rPr lang="en-GB" sz="2000" dirty="0"/>
              <a:t>inflation is below the projected range;</a:t>
            </a:r>
            <a:endParaRPr lang="en-US" sz="2000" dirty="0"/>
          </a:p>
          <a:p>
            <a:pPr marL="801688" indent="-174625" algn="just">
              <a:spcBef>
                <a:spcPts val="400"/>
              </a:spcBef>
            </a:pPr>
            <a:r>
              <a:rPr lang="en-GB" sz="2000" dirty="0"/>
              <a:t>fiscal performance is stronger than programmed; and</a:t>
            </a:r>
            <a:endParaRPr lang="en-US" sz="2000" dirty="0"/>
          </a:p>
          <a:p>
            <a:pPr marL="801688" indent="-174625" algn="just">
              <a:spcBef>
                <a:spcPts val="400"/>
              </a:spcBef>
            </a:pPr>
            <a:r>
              <a:rPr lang="en-GB" sz="2000" dirty="0"/>
              <a:t>the debt trajectory is improving faster than anticipated.</a:t>
            </a:r>
            <a:endParaRPr lang="en-US" sz="2000" dirty="0"/>
          </a:p>
          <a:p>
            <a:pPr marL="0" lvl="0" indent="0" algn="just">
              <a:lnSpc>
                <a:spcPct val="100000"/>
              </a:lnSpc>
              <a:spcBef>
                <a:spcPts val="1600"/>
              </a:spcBef>
              <a:buNone/>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0751945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814763"/>
            <a:ext cx="7966711" cy="1963972"/>
          </a:xfrm>
        </p:spPr>
        <p:txBody>
          <a:bodyPr>
            <a:noAutofit/>
          </a:bodyPr>
          <a:lstStyle/>
          <a:p>
            <a:pPr marL="714375" lvl="0" indent="-714375" algn="just">
              <a:lnSpc>
                <a:spcPct val="100000"/>
              </a:lnSpc>
              <a:spcBef>
                <a:spcPts val="1600"/>
              </a:spcBef>
              <a:spcAft>
                <a:spcPts val="600"/>
              </a:spcAft>
              <a:buFont typeface="+mj-lt"/>
              <a:buAutoNum type="arabicPeriod" startAt="138"/>
            </a:pPr>
            <a:r>
              <a:rPr lang="en-US" sz="2000" dirty="0"/>
              <a:t>Mr. Speaker, the detailed macroeconomic performance will be presented in the subsequent sections of this Review.</a:t>
            </a:r>
          </a:p>
          <a:p>
            <a:pPr marL="714375" lvl="0" indent="-714375" algn="just">
              <a:lnSpc>
                <a:spcPct val="100000"/>
              </a:lnSpc>
              <a:spcBef>
                <a:spcPts val="1600"/>
              </a:spcBef>
              <a:spcAft>
                <a:spcPts val="600"/>
              </a:spcAft>
              <a:buFont typeface="+mj-lt"/>
              <a:buAutoNum type="arabicPeriod" startAt="138"/>
            </a:pPr>
            <a:r>
              <a:rPr lang="en-US" sz="2000" dirty="0"/>
              <a:t>The commitments we made to the people of Ghana are being </a:t>
            </a:r>
            <a:r>
              <a:rPr lang="en-US" sz="2000" dirty="0" err="1"/>
              <a:t>honoured</a:t>
            </a:r>
            <a:r>
              <a:rPr lang="en-US" sz="2000" dirty="0"/>
              <a:t>, and the results are evident.</a:t>
            </a:r>
          </a:p>
          <a:p>
            <a:pPr marL="0" lvl="0" indent="0" algn="just">
              <a:lnSpc>
                <a:spcPct val="100000"/>
              </a:lnSpc>
              <a:spcBef>
                <a:spcPts val="1600"/>
              </a:spcBef>
              <a:buNone/>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5812349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846566"/>
            <a:ext cx="7966711" cy="3509785"/>
          </a:xfrm>
        </p:spPr>
        <p:txBody>
          <a:bodyPr>
            <a:noAutofit/>
          </a:bodyPr>
          <a:lstStyle/>
          <a:p>
            <a:pPr marL="627063" lvl="0" indent="-627063" algn="just">
              <a:lnSpc>
                <a:spcPct val="100000"/>
              </a:lnSpc>
              <a:buFont typeface="+mj-lt"/>
              <a:buAutoNum type="arabicPeriod" startAt="140"/>
            </a:pPr>
            <a:r>
              <a:rPr lang="en-GB" sz="2000" b="1" dirty="0"/>
              <a:t>Mr. Speaker, I now wish to speak directly to every Ghanaian listening to this statement today:</a:t>
            </a:r>
            <a:endParaRPr lang="en-US" sz="2000" dirty="0"/>
          </a:p>
          <a:p>
            <a:pPr marL="801688" indent="-174625" algn="just">
              <a:lnSpc>
                <a:spcPct val="100000"/>
              </a:lnSpc>
            </a:pPr>
            <a:r>
              <a:rPr lang="en-GB" sz="2000" dirty="0"/>
              <a:t>to the market trader whose purchasing power has improved because inflation has fallen;</a:t>
            </a:r>
            <a:endParaRPr lang="en-US" sz="2000" dirty="0"/>
          </a:p>
          <a:p>
            <a:pPr marL="801688" indent="-174625" algn="just">
              <a:lnSpc>
                <a:spcPct val="100000"/>
              </a:lnSpc>
            </a:pPr>
            <a:r>
              <a:rPr lang="en-GB" sz="2000" dirty="0"/>
              <a:t>to the entrepreneur who can now borrow at lower interest rates to expand their business; and </a:t>
            </a:r>
            <a:endParaRPr lang="en-US" sz="2000" dirty="0"/>
          </a:p>
          <a:p>
            <a:pPr marL="801688" indent="-174625" algn="just">
              <a:lnSpc>
                <a:spcPct val="100000"/>
              </a:lnSpc>
            </a:pPr>
            <a:r>
              <a:rPr lang="en-GB" sz="2000" dirty="0"/>
              <a:t>to the worker whose income now stretches further because the cedi has stabilised.</a:t>
            </a:r>
            <a:endParaRPr lang="en-US" sz="2000" dirty="0"/>
          </a:p>
          <a:p>
            <a:pPr marL="627063" lvl="0" indent="-627063" algn="just">
              <a:lnSpc>
                <a:spcPct val="100000"/>
              </a:lnSpc>
              <a:buFont typeface="+mj-lt"/>
              <a:buAutoNum type="arabicPeriod" startAt="141"/>
            </a:pPr>
            <a:r>
              <a:rPr lang="en-GB" sz="2000" b="1" dirty="0"/>
              <a:t>These improvements are not abstract statistics.</a:t>
            </a: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520663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59104"/>
            <a:ext cx="7966711" cy="3776868"/>
          </a:xfrm>
        </p:spPr>
        <p:txBody>
          <a:bodyPr>
            <a:noAutofit/>
          </a:bodyPr>
          <a:lstStyle/>
          <a:p>
            <a:pPr marL="627063" lvl="0" indent="-627063" algn="just">
              <a:buFont typeface="+mj-lt"/>
              <a:buAutoNum type="arabicPeriod" startAt="142"/>
            </a:pPr>
            <a:r>
              <a:rPr lang="en-GB" sz="2000" b="1" dirty="0"/>
              <a:t>They are the dividends of sound and competent economic management.</a:t>
            </a:r>
            <a:endParaRPr lang="en-US" sz="2000" b="1" dirty="0"/>
          </a:p>
          <a:p>
            <a:pPr marL="627063" lvl="0" indent="-627063" algn="just">
              <a:buFont typeface="+mj-lt"/>
              <a:buAutoNum type="arabicPeriod" startAt="143"/>
            </a:pPr>
            <a:r>
              <a:rPr lang="en-GB" sz="2000" dirty="0"/>
              <a:t>We recognise that the sacrifices required to restore the economy were significant and that many households continue to face challenges.</a:t>
            </a:r>
            <a:endParaRPr lang="en-US" sz="2000" dirty="0"/>
          </a:p>
          <a:p>
            <a:pPr marL="627063" lvl="0" indent="-627063" algn="just">
              <a:buFont typeface="+mj-lt"/>
              <a:buAutoNum type="arabicPeriod" startAt="143"/>
            </a:pPr>
            <a:r>
              <a:rPr lang="en-GB" sz="2000" dirty="0"/>
              <a:t>But we also know that the foundations of Ghana’s 	economic recovery are now firmly in place:</a:t>
            </a:r>
            <a:endParaRPr lang="en-US" sz="2000" dirty="0"/>
          </a:p>
          <a:p>
            <a:pPr marL="849313" lvl="0" indent="-222250">
              <a:spcBef>
                <a:spcPts val="400"/>
              </a:spcBef>
            </a:pPr>
            <a:r>
              <a:rPr lang="en-GB" sz="1800" dirty="0"/>
              <a:t>fiscal discipline has been restored;</a:t>
            </a:r>
            <a:endParaRPr lang="en-US" sz="1800" dirty="0"/>
          </a:p>
          <a:p>
            <a:pPr marL="849313" lvl="0" indent="-222250">
              <a:spcBef>
                <a:spcPts val="400"/>
              </a:spcBef>
            </a:pPr>
            <a:r>
              <a:rPr lang="en-GB" sz="1800" dirty="0"/>
              <a:t>macroeconomic stability has returned; </a:t>
            </a:r>
            <a:endParaRPr lang="en-US" sz="1800" dirty="0"/>
          </a:p>
          <a:p>
            <a:pPr marL="849313" lvl="0" indent="-222250">
              <a:spcBef>
                <a:spcPts val="400"/>
              </a:spcBef>
            </a:pPr>
            <a:r>
              <a:rPr lang="en-GB" sz="1800" dirty="0"/>
              <a:t>confidence has been rebuilt; and </a:t>
            </a:r>
            <a:endParaRPr lang="en-US" sz="1800" dirty="0"/>
          </a:p>
          <a:p>
            <a:pPr marL="849313" lvl="0" indent="-222250">
              <a:spcBef>
                <a:spcPts val="400"/>
              </a:spcBef>
            </a:pPr>
            <a:r>
              <a:rPr lang="en-GB" sz="1800" dirty="0"/>
              <a:t>the institutions needed to safeguard these gains have been strengthened.</a:t>
            </a:r>
            <a:endParaRPr lang="en-US" sz="1800" dirty="0"/>
          </a:p>
          <a:p>
            <a:pPr marL="627063" lvl="0" indent="-627063" algn="just">
              <a:buFont typeface="+mj-lt"/>
              <a:buAutoNum type="arabicPeriod" startAt="140"/>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1221144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846567"/>
            <a:ext cx="7966711" cy="3363402"/>
          </a:xfrm>
        </p:spPr>
        <p:txBody>
          <a:bodyPr>
            <a:noAutofit/>
          </a:bodyPr>
          <a:lstStyle/>
          <a:p>
            <a:pPr marL="674688" lvl="0" indent="-674688" algn="just">
              <a:spcBef>
                <a:spcPts val="1600"/>
              </a:spcBef>
              <a:spcAft>
                <a:spcPts val="400"/>
              </a:spcAft>
              <a:buFont typeface="+mj-lt"/>
              <a:buAutoNum type="arabicPeriod" startAt="145"/>
            </a:pPr>
            <a:r>
              <a:rPr lang="en-GB" sz="2000" b="1" dirty="0"/>
              <a:t>Under the leadership of His Excellency President Mahama, Ghana is not going back. Ghana is moving forward.</a:t>
            </a:r>
            <a:endParaRPr lang="en-US" sz="2000" dirty="0"/>
          </a:p>
          <a:p>
            <a:pPr marL="674688" lvl="0" indent="-674688" algn="just">
              <a:spcBef>
                <a:spcPts val="1600"/>
              </a:spcBef>
              <a:spcAft>
                <a:spcPts val="400"/>
              </a:spcAft>
              <a:buFont typeface="+mj-lt"/>
              <a:buAutoNum type="arabicPeriod" startAt="145"/>
            </a:pPr>
            <a:r>
              <a:rPr lang="en-GB" sz="2000" dirty="0"/>
              <a:t>Mr. Speaker, the Government that has delivered these results over the past eighteen months has earned the trust to continue implementing the reforms that will secure 	Ghana’s long-term prosperity.</a:t>
            </a:r>
            <a:endParaRPr lang="en-US" sz="2000" dirty="0"/>
          </a:p>
          <a:p>
            <a:pPr marL="674688" lvl="0" indent="-674688" algn="just">
              <a:spcBef>
                <a:spcPts val="1600"/>
              </a:spcBef>
              <a:spcAft>
                <a:spcPts val="400"/>
              </a:spcAft>
              <a:buFont typeface="+mj-lt"/>
              <a:buAutoNum type="arabicPeriod" startAt="145"/>
            </a:pPr>
            <a:r>
              <a:rPr lang="en-GB" sz="2000" dirty="0"/>
              <a:t>Mr. Speaker, next week, the Executive Board of the IMF is expected to approve the final review of Ghana’s Extended Credit Facility (ECF) programme, bringing to a successful conclusion the financial bailout programme.</a:t>
            </a:r>
            <a:endParaRPr lang="en-US" sz="2000" dirty="0"/>
          </a:p>
          <a:p>
            <a:pPr marL="627063" lvl="0" indent="-627063" algn="just">
              <a:buFont typeface="+mj-lt"/>
              <a:buAutoNum type="arabicPeriod" startAt="140"/>
            </a:pP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26129108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846567"/>
            <a:ext cx="7966711" cy="3363402"/>
          </a:xfrm>
        </p:spPr>
        <p:txBody>
          <a:bodyPr>
            <a:noAutofit/>
          </a:bodyPr>
          <a:lstStyle/>
          <a:p>
            <a:pPr marL="674688" lvl="0" indent="-674688" algn="just">
              <a:lnSpc>
                <a:spcPct val="100000"/>
              </a:lnSpc>
              <a:buFont typeface="+mj-lt"/>
              <a:buAutoNum type="arabicPeriod" startAt="148"/>
            </a:pPr>
            <a:r>
              <a:rPr lang="en-GB" sz="2000" dirty="0"/>
              <a:t>The Executive Board is also expected to approve a 36-month Policy Coordination Instrument (PCI), </a:t>
            </a:r>
            <a:r>
              <a:rPr lang="en-GB" sz="2000" b="1" dirty="0"/>
              <a:t>a non-financing arrangement</a:t>
            </a:r>
            <a:r>
              <a:rPr lang="en-GB" sz="2000" dirty="0"/>
              <a:t> designed for countries that no longer have, and are not expected to face, balance of payments needs.</a:t>
            </a:r>
            <a:endParaRPr lang="en-US" sz="2000" dirty="0"/>
          </a:p>
          <a:p>
            <a:pPr marL="674688" indent="-674688" algn="just">
              <a:lnSpc>
                <a:spcPct val="100000"/>
              </a:lnSpc>
              <a:buFont typeface="+mj-lt"/>
              <a:buAutoNum type="arabicPeriod" startAt="148"/>
            </a:pPr>
            <a:r>
              <a:rPr lang="en-GB" sz="2000" dirty="0"/>
              <a:t>The PCI will anchor our next phase of reforms, strengthen macroeconomic resilience, support broad-based growth, and signal our unwavering commitment to sound and 	disciplined economic policies.</a:t>
            </a:r>
            <a:r>
              <a:rPr lang="en-US" sz="2000" dirty="0"/>
              <a:t> </a:t>
            </a:r>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8112967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59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3029447"/>
            <a:ext cx="8078028" cy="3180522"/>
          </a:xfrm>
        </p:spPr>
        <p:txBody>
          <a:bodyPr>
            <a:noAutofit/>
          </a:bodyPr>
          <a:lstStyle/>
          <a:p>
            <a:pPr marL="579438" lvl="0" indent="-571500">
              <a:buFont typeface="+mj-lt"/>
              <a:buAutoNum type="arabicPeriod" startAt="150"/>
            </a:pPr>
            <a:r>
              <a:rPr lang="en-GB" sz="2000" dirty="0"/>
              <a:t>The PCI will support reforms across six priority areas:⁠</a:t>
            </a:r>
            <a:endParaRPr lang="en-US" sz="2000" dirty="0"/>
          </a:p>
          <a:p>
            <a:pPr marL="936625" lvl="0" indent="-357188">
              <a:buFont typeface="+mj-lt"/>
              <a:buAutoNum type="romanLcPeriod"/>
            </a:pPr>
            <a:r>
              <a:rPr lang="en-GB" sz="2000" b="1" dirty="0"/>
              <a:t>maintaining</a:t>
            </a:r>
            <a:r>
              <a:rPr lang="en-GB" sz="2000" dirty="0"/>
              <a:t> growth-friendly fiscal consolidation;</a:t>
            </a:r>
            <a:endParaRPr lang="en-US" sz="2000" dirty="0"/>
          </a:p>
          <a:p>
            <a:pPr marL="936625" lvl="0" indent="-357188">
              <a:buFont typeface="+mj-lt"/>
              <a:buAutoNum type="romanLcPeriod"/>
            </a:pPr>
            <a:r>
              <a:rPr lang="en-GB" sz="2000" b="1" dirty="0"/>
              <a:t>preserving</a:t>
            </a:r>
            <a:r>
              <a:rPr lang="en-GB" sz="2000" dirty="0"/>
              <a:t> debt sustainability;</a:t>
            </a:r>
            <a:endParaRPr lang="en-US" sz="2000" dirty="0"/>
          </a:p>
          <a:p>
            <a:pPr marL="936625" lvl="0" indent="-357188">
              <a:buFont typeface="+mj-lt"/>
              <a:buAutoNum type="romanLcPeriod"/>
            </a:pPr>
            <a:r>
              <a:rPr lang="en-GB" sz="2000" b="1" dirty="0"/>
              <a:t>strengthening</a:t>
            </a:r>
            <a:r>
              <a:rPr lang="en-GB" sz="2000" dirty="0"/>
              <a:t> fiscal transparency and governance;</a:t>
            </a:r>
            <a:endParaRPr lang="en-US" sz="2000" dirty="0"/>
          </a:p>
          <a:p>
            <a:pPr marL="936625" lvl="0" indent="-357188">
              <a:buFont typeface="+mj-lt"/>
              <a:buAutoNum type="romanLcPeriod"/>
            </a:pPr>
            <a:r>
              <a:rPr lang="en-GB" sz="2000" dirty="0"/>
              <a:t>⁠</a:t>
            </a:r>
            <a:r>
              <a:rPr lang="en-GB" sz="2000" b="1" dirty="0"/>
              <a:t>enhancing</a:t>
            </a:r>
            <a:r>
              <a:rPr lang="en-GB" sz="2000" dirty="0"/>
              <a:t> monetary and exchange rate policy frameworks;</a:t>
            </a:r>
            <a:endParaRPr lang="en-US" sz="2000" dirty="0"/>
          </a:p>
          <a:p>
            <a:pPr marL="936625" lvl="0" indent="-357188">
              <a:buFont typeface="+mj-lt"/>
              <a:buAutoNum type="romanLcPeriod"/>
            </a:pPr>
            <a:r>
              <a:rPr lang="en-GB" sz="2000" dirty="0"/>
              <a:t>⁠</a:t>
            </a:r>
            <a:r>
              <a:rPr lang="en-GB" sz="2000" b="1" dirty="0"/>
              <a:t>reinforcing</a:t>
            </a:r>
            <a:r>
              <a:rPr lang="en-GB" sz="2000" dirty="0"/>
              <a:t> financial sector stability; and</a:t>
            </a:r>
            <a:endParaRPr lang="en-US" sz="2000" dirty="0"/>
          </a:p>
          <a:p>
            <a:pPr marL="936625" lvl="0" indent="-357188">
              <a:buFont typeface="+mj-lt"/>
              <a:buAutoNum type="romanLcPeriod"/>
            </a:pPr>
            <a:r>
              <a:rPr lang="en-GB" sz="2000" dirty="0"/>
              <a:t>⁠</a:t>
            </a:r>
            <a:r>
              <a:rPr lang="en-GB" sz="2000" b="1" dirty="0"/>
              <a:t>promoting</a:t>
            </a:r>
            <a:r>
              <a:rPr lang="en-GB" sz="2000" dirty="0"/>
              <a:t> economic diversification and inclusive growth.</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20379391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60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39834"/>
            <a:ext cx="8078028" cy="3808674"/>
          </a:xfrm>
        </p:spPr>
        <p:txBody>
          <a:bodyPr>
            <a:noAutofit/>
          </a:bodyPr>
          <a:lstStyle/>
          <a:p>
            <a:pPr marL="579438" lvl="0" indent="-579438" algn="just">
              <a:lnSpc>
                <a:spcPct val="100000"/>
              </a:lnSpc>
              <a:buFont typeface="+mj-lt"/>
              <a:buAutoNum type="arabicPeriod" startAt="151"/>
            </a:pPr>
            <a:r>
              <a:rPr lang="en-GB" sz="2000" dirty="0"/>
              <a:t>We believe our strong implementation record, together with the successful execution of the PCI, will strengthen Ghana’s path toward investment-grade status and enhance our ability to mobilise concessional and development financing for productive public investment.</a:t>
            </a:r>
            <a:endParaRPr lang="en-US" sz="2000" dirty="0"/>
          </a:p>
          <a:p>
            <a:pPr marL="579438" lvl="0" indent="-579438" algn="just">
              <a:lnSpc>
                <a:spcPct val="100000"/>
              </a:lnSpc>
              <a:buFont typeface="+mj-lt"/>
              <a:buAutoNum type="arabicPeriod" startAt="151"/>
            </a:pPr>
            <a:r>
              <a:rPr lang="en-GB" sz="2000" dirty="0"/>
              <a:t>The PCI will include quantitative and 26 reform targets, monitored through semi-annual reviews, to ensure sustained implementation of reforms that are critical to achieving our ambitious policy objectives.</a:t>
            </a:r>
            <a:endParaRPr lang="en-US" sz="2000" dirty="0"/>
          </a:p>
          <a:p>
            <a:pPr marL="579438" lvl="0" indent="-579438" algn="just">
              <a:lnSpc>
                <a:spcPct val="100000"/>
              </a:lnSpc>
              <a:buFont typeface="+mj-lt"/>
              <a:buAutoNum type="arabicPeriod" startAt="151"/>
            </a:pPr>
            <a:r>
              <a:rPr lang="en-GB" sz="2000" dirty="0"/>
              <a:t>Mr. Speaker, details of the PCI targets are provided in this Mid-Year Fiscal Policy Review document.</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954107"/>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Complementary Fiscal Policy for Inflation Targeting and Exchange Rate Stability</a:t>
            </a:r>
          </a:p>
        </p:txBody>
      </p:sp>
    </p:spTree>
    <p:extLst>
      <p:ext uri="{BB962C8B-B14F-4D97-AF65-F5344CB8AC3E}">
        <p14:creationId xmlns:p14="http://schemas.microsoft.com/office/powerpoint/2010/main" val="2918893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61</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7513486" cy="2123658"/>
          </a:xfrm>
          <a:prstGeom prst="rect">
            <a:avLst/>
          </a:prstGeom>
          <a:noFill/>
        </p:spPr>
        <p:txBody>
          <a:bodyPr wrap="square">
            <a:spAutoFit/>
          </a:bodyPr>
          <a:lstStyle/>
          <a:p>
            <a:r>
              <a:rPr lang="en-US" sz="4400" b="1" dirty="0">
                <a:solidFill>
                  <a:schemeClr val="bg1"/>
                </a:solidFill>
                <a:latin typeface="Arial" panose="020B0604020202020204" pitchFamily="34" charset="0"/>
                <a:cs typeface="Arial" panose="020B0604020202020204" pitchFamily="34" charset="0"/>
              </a:rPr>
              <a:t>MACROECONOMIC PERFORMANCE FOR JANUARY-JUNE 2026</a:t>
            </a:r>
          </a:p>
        </p:txBody>
      </p:sp>
    </p:spTree>
    <p:extLst>
      <p:ext uri="{BB962C8B-B14F-4D97-AF65-F5344CB8AC3E}">
        <p14:creationId xmlns:p14="http://schemas.microsoft.com/office/powerpoint/2010/main" val="35660147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62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918128"/>
            <a:ext cx="7886700" cy="3530379"/>
          </a:xfrm>
        </p:spPr>
        <p:txBody>
          <a:bodyPr>
            <a:noAutofit/>
          </a:bodyPr>
          <a:lstStyle/>
          <a:p>
            <a:pPr marL="627063" lvl="0" indent="-627063" algn="just">
              <a:spcBef>
                <a:spcPts val="1600"/>
              </a:spcBef>
              <a:spcAft>
                <a:spcPts val="400"/>
              </a:spcAft>
              <a:buFont typeface="+mj-lt"/>
              <a:buAutoNum type="arabicPeriod" startAt="154"/>
            </a:pPr>
            <a:r>
              <a:rPr lang="en-US" sz="2000" dirty="0"/>
              <a:t>Mr. Speaker, I now turn to the performance of the Ghanaian economy in the first half of 2026. </a:t>
            </a:r>
          </a:p>
          <a:p>
            <a:pPr marL="627063" lvl="0" indent="-627063" algn="just">
              <a:spcBef>
                <a:spcPts val="1600"/>
              </a:spcBef>
              <a:spcAft>
                <a:spcPts val="400"/>
              </a:spcAft>
              <a:buFont typeface="+mj-lt"/>
              <a:buAutoNum type="arabicPeriod" startAt="154"/>
            </a:pPr>
            <a:r>
              <a:rPr lang="en-US" sz="2000" dirty="0"/>
              <a:t>Mr. Speaker, Ghana has not merely met its first-half targets. It has exceeded them.</a:t>
            </a:r>
          </a:p>
          <a:p>
            <a:pPr marL="627063" lvl="0" indent="-627063" algn="just">
              <a:spcBef>
                <a:spcPts val="1600"/>
              </a:spcBef>
              <a:spcAft>
                <a:spcPts val="400"/>
              </a:spcAft>
              <a:buFont typeface="+mj-lt"/>
              <a:buAutoNum type="arabicPeriod" startAt="154"/>
            </a:pPr>
            <a:r>
              <a:rPr lang="en-US" sz="2000" dirty="0"/>
              <a:t>Overall real GDP growth was 6.4 percent in the first quarter of 2026, well ahead of the 4.8 percent full-year target;</a:t>
            </a:r>
          </a:p>
          <a:p>
            <a:pPr marL="627063" lvl="0" indent="-627063" algn="just">
              <a:spcBef>
                <a:spcPts val="1600"/>
              </a:spcBef>
              <a:spcAft>
                <a:spcPts val="400"/>
              </a:spcAft>
              <a:buFont typeface="+mj-lt"/>
              <a:buAutoNum type="arabicPeriod" startAt="154"/>
            </a:pPr>
            <a:r>
              <a:rPr lang="en-US" sz="2000" dirty="0"/>
              <a:t>Non-oil real GDP growth was 6.3 percent in the first quarter of 2026, well ahead of the 4.9 percent full-year target;</a:t>
            </a:r>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1077218"/>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MACROECONOMIC PERFORMANCE FOR JANUARY-JUNE 2026</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03258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63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918128"/>
            <a:ext cx="7680463" cy="3530379"/>
          </a:xfrm>
        </p:spPr>
        <p:txBody>
          <a:bodyPr>
            <a:noAutofit/>
          </a:bodyPr>
          <a:lstStyle/>
          <a:p>
            <a:pPr marL="674688" lvl="0" indent="-674688" algn="just">
              <a:lnSpc>
                <a:spcPct val="100000"/>
              </a:lnSpc>
              <a:spcBef>
                <a:spcPts val="1600"/>
              </a:spcBef>
              <a:spcAft>
                <a:spcPts val="400"/>
              </a:spcAft>
              <a:buFont typeface="+mj-lt"/>
              <a:buAutoNum type="arabicPeriod" startAt="158"/>
            </a:pPr>
            <a:r>
              <a:rPr lang="en-GB" sz="2000" dirty="0"/>
              <a:t>Inflation has more than halved, falling from 13.7 percent in June 2025 to 5.3 percent by end-June 2026, against an 8</a:t>
            </a:r>
            <a:r>
              <a:rPr lang="en-GB" sz="2000" dirty="0">
                <a:sym typeface="Symbol" pitchFamily="2" charset="2"/>
              </a:rPr>
              <a:t></a:t>
            </a:r>
            <a:r>
              <a:rPr lang="en-GB" sz="2000" dirty="0"/>
              <a:t>2 percent year-end target.</a:t>
            </a:r>
            <a:endParaRPr lang="en-US" sz="2000" dirty="0"/>
          </a:p>
          <a:p>
            <a:pPr marL="674688" lvl="0" indent="-674688" algn="just">
              <a:lnSpc>
                <a:spcPct val="100000"/>
              </a:lnSpc>
              <a:spcBef>
                <a:spcPts val="1600"/>
              </a:spcBef>
              <a:spcAft>
                <a:spcPts val="400"/>
              </a:spcAft>
              <a:buFont typeface="+mj-lt"/>
              <a:buAutoNum type="arabicPeriod" startAt="158"/>
            </a:pPr>
            <a:r>
              <a:rPr lang="en-GB" sz="2000" dirty="0"/>
              <a:t>The primary balance recorded a surplus of 0.9 percent of GDP on a commitment basis, firmly on track to achieve our end year target of 1.5 percent of GDP. </a:t>
            </a:r>
            <a:endParaRPr lang="en-US" sz="2000" dirty="0"/>
          </a:p>
          <a:p>
            <a:pPr marL="674688" lvl="0" indent="-674688" algn="just">
              <a:lnSpc>
                <a:spcPct val="100000"/>
              </a:lnSpc>
              <a:spcBef>
                <a:spcPts val="1600"/>
              </a:spcBef>
              <a:spcAft>
                <a:spcPts val="400"/>
              </a:spcAft>
              <a:buFont typeface="+mj-lt"/>
              <a:buAutoNum type="arabicPeriod" startAt="158"/>
            </a:pPr>
            <a:r>
              <a:rPr lang="en-GB" sz="2000" dirty="0"/>
              <a:t>Gross International Reserves (GIR) was 5.0 months of imports cover as at June 2026, exceeding the target of at least 3 months. </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67751"/>
            <a:ext cx="7815635" cy="1077218"/>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MACROECONOMIC PERFORMANCE FOR JANUARY-JUNE 2026</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11469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64</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7513486" cy="1446550"/>
          </a:xfrm>
          <a:prstGeom prst="rect">
            <a:avLst/>
          </a:prstGeom>
          <a:noFill/>
        </p:spPr>
        <p:txBody>
          <a:bodyPr wrap="square">
            <a:spAutoFit/>
          </a:bodyPr>
          <a:lstStyle/>
          <a:p>
            <a:r>
              <a:rPr lang="en-GB" sz="4400" b="1" dirty="0">
                <a:solidFill>
                  <a:schemeClr val="bg1"/>
                </a:solidFill>
                <a:latin typeface="Arial" panose="020B0604020202020204" pitchFamily="34" charset="0"/>
                <a:cs typeface="Arial" panose="020B0604020202020204" pitchFamily="34" charset="0"/>
              </a:rPr>
              <a:t>January to June 2026 Fiscal Performance</a:t>
            </a:r>
            <a:endParaRPr lang="en-US" sz="4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60895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65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918128"/>
            <a:ext cx="7680463" cy="3530379"/>
          </a:xfrm>
        </p:spPr>
        <p:txBody>
          <a:bodyPr>
            <a:noAutofit/>
          </a:bodyPr>
          <a:lstStyle/>
          <a:p>
            <a:pPr marL="579438" lvl="0" indent="-579438" algn="just">
              <a:spcBef>
                <a:spcPts val="1600"/>
              </a:spcBef>
              <a:spcAft>
                <a:spcPts val="400"/>
              </a:spcAft>
              <a:buFont typeface="+mj-lt"/>
              <a:buAutoNum type="arabicPeriod" startAt="161"/>
            </a:pPr>
            <a:r>
              <a:rPr lang="en-US" sz="2000" dirty="0"/>
              <a:t>Mr. Speaker, the provisional fiscal performance for the first half of 2026 is presented against the following approved 2026 fiscal targets: </a:t>
            </a:r>
          </a:p>
          <a:p>
            <a:pPr marL="762000" indent="-222250" algn="just"/>
            <a:r>
              <a:rPr lang="en-US" sz="2000" dirty="0"/>
              <a:t>Overall deficit target on a commitment basis of 2.2 percent of GDP;</a:t>
            </a:r>
          </a:p>
          <a:p>
            <a:pPr marL="762000" indent="-222250" algn="just"/>
            <a:r>
              <a:rPr lang="en-US" sz="2000" dirty="0"/>
              <a:t>Primary surplus of 1.5 percent of GDP on commitment basis;</a:t>
            </a:r>
          </a:p>
          <a:p>
            <a:pPr marL="762000" indent="-222250" algn="just"/>
            <a:r>
              <a:rPr lang="en-US" sz="2000" dirty="0"/>
              <a:t>Overall deficit on a cash basis of 4.0 percent of GDP; and </a:t>
            </a:r>
          </a:p>
          <a:p>
            <a:pPr marL="762000" indent="-222250" algn="just"/>
            <a:r>
              <a:rPr lang="en-US" sz="2000" dirty="0"/>
              <a:t>Primary surplus on a cash basis of 0.4 percent of GDP.</a:t>
            </a:r>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567751"/>
            <a:ext cx="7418070" cy="1077218"/>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January to June 2026 Fiscal Performance</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90771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66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47786"/>
            <a:ext cx="7680463" cy="3705307"/>
          </a:xfrm>
        </p:spPr>
        <p:txBody>
          <a:bodyPr>
            <a:noAutofit/>
          </a:bodyPr>
          <a:lstStyle/>
          <a:p>
            <a:pPr marL="627063" lvl="0" indent="-627063" algn="just">
              <a:lnSpc>
                <a:spcPct val="100000"/>
              </a:lnSpc>
              <a:spcBef>
                <a:spcPts val="1600"/>
              </a:spcBef>
              <a:spcAft>
                <a:spcPts val="200"/>
              </a:spcAft>
              <a:buFont typeface="+mj-lt"/>
              <a:buAutoNum type="arabicPeriod" startAt="162"/>
            </a:pPr>
            <a:r>
              <a:rPr lang="en-GB" sz="2000" dirty="0"/>
              <a:t>Mr. Speaker, provisional fiscal outturn for the first half of 2026 was stronger than anticipated, indicating continued prudence in fiscal management and adherence to Government’s fiscal consolidation agenda.</a:t>
            </a:r>
            <a:endParaRPr lang="en-US" sz="2000" dirty="0"/>
          </a:p>
          <a:p>
            <a:pPr marL="627063" lvl="0" indent="-627063" algn="just">
              <a:lnSpc>
                <a:spcPct val="100000"/>
              </a:lnSpc>
              <a:spcBef>
                <a:spcPts val="1600"/>
              </a:spcBef>
              <a:spcAft>
                <a:spcPts val="200"/>
              </a:spcAft>
              <a:buFont typeface="+mj-lt"/>
              <a:buAutoNum type="arabicPeriod" startAt="162"/>
            </a:pPr>
            <a:r>
              <a:rPr lang="en-GB" sz="2000" dirty="0"/>
              <a:t>Non-oil tax revenue as at June 2026 was 6.4 percent of GDP, compared to the target of 6.5 percent of GDP.</a:t>
            </a:r>
            <a:endParaRPr lang="en-US" sz="2000" dirty="0"/>
          </a:p>
          <a:p>
            <a:pPr marL="627063" lvl="0" indent="-627063" algn="just">
              <a:lnSpc>
                <a:spcPct val="100000"/>
              </a:lnSpc>
              <a:spcBef>
                <a:spcPts val="1600"/>
              </a:spcBef>
              <a:spcAft>
                <a:spcPts val="200"/>
              </a:spcAft>
              <a:buFont typeface="+mj-lt"/>
              <a:buAutoNum type="arabicPeriod" startAt="162"/>
            </a:pPr>
            <a:r>
              <a:rPr lang="en-GB" sz="2000" dirty="0"/>
              <a:t>Domestic revenue reached 7.7 percent of GDP by June 2026, compared to target of 7.8 percent of GDP.</a:t>
            </a:r>
            <a:endParaRPr lang="en-US" sz="2000" dirty="0"/>
          </a:p>
          <a:p>
            <a:pPr marL="627063" lvl="0" indent="-627063" algn="just">
              <a:lnSpc>
                <a:spcPct val="100000"/>
              </a:lnSpc>
              <a:spcBef>
                <a:spcPts val="1600"/>
              </a:spcBef>
              <a:spcAft>
                <a:spcPts val="200"/>
              </a:spcAft>
              <a:buFont typeface="+mj-lt"/>
              <a:buAutoNum type="arabicPeriod" startAt="162"/>
            </a:pPr>
            <a:r>
              <a:rPr lang="en-GB" sz="2000" dirty="0"/>
              <a:t>Total revenue and grants reached 7.8 percent of GDP by June 2026, compared to a target of 7.9 percent of GDP.</a:t>
            </a:r>
            <a:endParaRPr lang="en-US" sz="2000" dirty="0"/>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488239"/>
            <a:ext cx="7418070" cy="1077218"/>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January to June 2026 Fiscal Performance</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0598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67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47786"/>
            <a:ext cx="7680463" cy="3705307"/>
          </a:xfrm>
        </p:spPr>
        <p:txBody>
          <a:bodyPr>
            <a:noAutofit/>
          </a:bodyPr>
          <a:lstStyle/>
          <a:p>
            <a:pPr marL="674688" lvl="0" indent="-674688" algn="just">
              <a:lnSpc>
                <a:spcPct val="100000"/>
              </a:lnSpc>
              <a:spcBef>
                <a:spcPts val="1600"/>
              </a:spcBef>
              <a:spcAft>
                <a:spcPts val="400"/>
              </a:spcAft>
              <a:buFont typeface="+mj-lt"/>
              <a:buAutoNum type="arabicPeriod" startAt="166"/>
            </a:pPr>
            <a:r>
              <a:rPr lang="en-US" sz="2000" dirty="0"/>
              <a:t>Total expenditure on a commitment basis as at June 2026 was 8.0 percent of GDP against the half-year target of 9.9 percent of GDP.</a:t>
            </a:r>
          </a:p>
          <a:p>
            <a:pPr marL="674688" lvl="0" indent="-674688" algn="just">
              <a:lnSpc>
                <a:spcPct val="100000"/>
              </a:lnSpc>
              <a:spcBef>
                <a:spcPts val="1600"/>
              </a:spcBef>
              <a:spcAft>
                <a:spcPts val="400"/>
              </a:spcAft>
              <a:buFont typeface="+mj-lt"/>
              <a:buAutoNum type="arabicPeriod" startAt="166"/>
            </a:pPr>
            <a:r>
              <a:rPr lang="en-US" sz="2000" dirty="0"/>
              <a:t>Primary expenditure, which excludes interest payments, was 6.6 percent of GDP by June 2026 compared to the half-year target of 8.1 percent of GDP.</a:t>
            </a:r>
          </a:p>
          <a:p>
            <a:pPr marL="674688" lvl="0" indent="-674688" algn="just">
              <a:lnSpc>
                <a:spcPct val="100000"/>
              </a:lnSpc>
              <a:spcBef>
                <a:spcPts val="1600"/>
              </a:spcBef>
              <a:spcAft>
                <a:spcPts val="400"/>
              </a:spcAft>
              <a:buFont typeface="+mj-lt"/>
              <a:buAutoNum type="arabicPeriod" startAt="166"/>
            </a:pPr>
            <a:r>
              <a:rPr lang="en-US" sz="2000" dirty="0"/>
              <a:t>Interest costs stood at 1.3 percent of GDP as at the end of June 2026 against the half-year target of 1.8 percent, reflecting lower interest rates and improved debt management.</a:t>
            </a:r>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488239"/>
            <a:ext cx="7418070" cy="1077218"/>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January to June 2026 Fiscal Performance</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55712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68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822713"/>
            <a:ext cx="7680463" cy="3530380"/>
          </a:xfrm>
        </p:spPr>
        <p:txBody>
          <a:bodyPr>
            <a:noAutofit/>
          </a:bodyPr>
          <a:lstStyle/>
          <a:p>
            <a:pPr marL="579438" lvl="0" indent="-579438" algn="just">
              <a:lnSpc>
                <a:spcPct val="100000"/>
              </a:lnSpc>
              <a:spcBef>
                <a:spcPts val="1600"/>
              </a:spcBef>
              <a:spcAft>
                <a:spcPts val="400"/>
              </a:spcAft>
              <a:buFont typeface="+mj-lt"/>
              <a:buAutoNum type="arabicPeriod" startAt="169"/>
            </a:pPr>
            <a:r>
              <a:rPr lang="en-US" sz="2000" dirty="0"/>
              <a:t>Mr. Speaker, this performance reflects the resolve of this Administration to make difficult decisions, implement them consistently, and maintain unwavering fiscal discipline. </a:t>
            </a:r>
          </a:p>
          <a:p>
            <a:pPr marL="0" lvl="0" indent="0" algn="just">
              <a:spcBef>
                <a:spcPts val="1600"/>
              </a:spcBef>
              <a:spcAft>
                <a:spcPts val="400"/>
              </a:spcAft>
              <a:buNone/>
            </a:pPr>
            <a:endParaRPr lang="en-US" sz="2000" dirty="0"/>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488239"/>
            <a:ext cx="7418070" cy="1077218"/>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January to June 2026 Fiscal Performance</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31423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69</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7513486" cy="769441"/>
          </a:xfrm>
          <a:prstGeom prst="rect">
            <a:avLst/>
          </a:prstGeom>
          <a:noFill/>
        </p:spPr>
        <p:txBody>
          <a:bodyPr wrap="square">
            <a:spAutoFit/>
          </a:bodyPr>
          <a:lstStyle/>
          <a:p>
            <a:r>
              <a:rPr lang="en-GB" sz="4400" b="1" dirty="0">
                <a:solidFill>
                  <a:schemeClr val="bg1"/>
                </a:solidFill>
                <a:latin typeface="Arial" panose="020B0604020202020204" pitchFamily="34" charset="0"/>
                <a:cs typeface="Arial" panose="020B0604020202020204" pitchFamily="34" charset="0"/>
              </a:rPr>
              <a:t>Public Debt Developments </a:t>
            </a:r>
            <a:endParaRPr lang="en-US" sz="4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24311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822713"/>
            <a:ext cx="7680463" cy="3530380"/>
          </a:xfrm>
        </p:spPr>
        <p:txBody>
          <a:bodyPr>
            <a:noAutofit/>
          </a:bodyPr>
          <a:lstStyle/>
          <a:p>
            <a:pPr marL="579438" lvl="0" indent="-579438" algn="just">
              <a:lnSpc>
                <a:spcPct val="100000"/>
              </a:lnSpc>
              <a:spcBef>
                <a:spcPts val="1600"/>
              </a:spcBef>
              <a:spcAft>
                <a:spcPts val="400"/>
              </a:spcAft>
              <a:buFont typeface="+mj-lt"/>
              <a:buAutoNum type="arabicPeriod" startAt="170"/>
            </a:pPr>
            <a:r>
              <a:rPr lang="en-US" sz="2000" dirty="0"/>
              <a:t>As at end-June 2026, domestic debt accounted for 54.4 percent of Ghana’s total public debt portfolio, while 	external debt accounted for 45.6 percent.</a:t>
            </a:r>
          </a:p>
          <a:p>
            <a:pPr marL="579438" lvl="0" indent="-579438" algn="just">
              <a:lnSpc>
                <a:spcPct val="100000"/>
              </a:lnSpc>
              <a:spcBef>
                <a:spcPts val="1600"/>
              </a:spcBef>
              <a:spcAft>
                <a:spcPts val="400"/>
              </a:spcAft>
              <a:buFont typeface="+mj-lt"/>
              <a:buAutoNum type="arabicPeriod" startAt="170"/>
            </a:pPr>
            <a:r>
              <a:rPr lang="en-US" sz="2000" dirty="0"/>
              <a:t>On 17th February 2026, Government </a:t>
            </a:r>
            <a:r>
              <a:rPr lang="en-US" sz="2000" dirty="0" err="1"/>
              <a:t>honoured</a:t>
            </a:r>
            <a:r>
              <a:rPr lang="en-US" sz="2000" dirty="0"/>
              <a:t> the sixth Domestic Debt Exchange </a:t>
            </a:r>
            <a:r>
              <a:rPr lang="en-US" sz="2000" dirty="0" err="1"/>
              <a:t>Programme</a:t>
            </a:r>
            <a:r>
              <a:rPr lang="en-US" sz="2000" dirty="0"/>
              <a:t> coupon payment of GH¢10.1 billion, on time and in full.</a:t>
            </a:r>
          </a:p>
          <a:p>
            <a:pPr marL="579438" lvl="0" indent="-579438" algn="just">
              <a:lnSpc>
                <a:spcPct val="100000"/>
              </a:lnSpc>
              <a:spcBef>
                <a:spcPts val="1600"/>
              </a:spcBef>
              <a:spcAft>
                <a:spcPts val="400"/>
              </a:spcAft>
              <a:buFont typeface="+mj-lt"/>
              <a:buAutoNum type="arabicPeriod" startAt="170"/>
            </a:pPr>
            <a:r>
              <a:rPr lang="en-US" sz="2000" dirty="0"/>
              <a:t>Mr. Speaker, the seventh DDEP coupon payment of GH¢10.8 billion falls due on 18th August 2026. Let me assure this House: it will be paid, on time and in full. </a:t>
            </a:r>
          </a:p>
          <a:p>
            <a:pPr marL="457200" lvl="0" indent="-457200" algn="just">
              <a:lnSpc>
                <a:spcPct val="100000"/>
              </a:lnSpc>
              <a:spcBef>
                <a:spcPts val="1600"/>
              </a:spcBef>
              <a:buFont typeface="+mj-lt"/>
              <a:buAutoNum type="arabicPeriod" startAt="5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734729"/>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Public Debt Developments </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07388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76223"/>
            <a:ext cx="7680463" cy="3776870"/>
          </a:xfrm>
        </p:spPr>
        <p:txBody>
          <a:bodyPr>
            <a:noAutofit/>
          </a:bodyPr>
          <a:lstStyle/>
          <a:p>
            <a:pPr marL="627063" lvl="0" indent="-627063" algn="just">
              <a:lnSpc>
                <a:spcPct val="100000"/>
              </a:lnSpc>
              <a:spcBef>
                <a:spcPts val="1600"/>
              </a:spcBef>
              <a:buFont typeface="+mj-lt"/>
              <a:buAutoNum type="arabicPeriod" startAt="173"/>
            </a:pPr>
            <a:r>
              <a:rPr lang="en-US" sz="2000" dirty="0"/>
              <a:t>Since January 2025, Government has paid a total of US$2.1 billion in principal and interest to Eurobond holders 	without placing undue pressure on Ghana’s foreign exchange reserves.</a:t>
            </a:r>
          </a:p>
          <a:p>
            <a:pPr marL="627063" lvl="0" indent="-627063" algn="just">
              <a:lnSpc>
                <a:spcPct val="100000"/>
              </a:lnSpc>
              <a:spcBef>
                <a:spcPts val="1600"/>
              </a:spcBef>
              <a:buFont typeface="+mj-lt"/>
              <a:buAutoNum type="arabicPeriod" startAt="173"/>
            </a:pPr>
            <a:r>
              <a:rPr lang="en-US" sz="2000" dirty="0"/>
              <a:t>Mr. Speaker, there was a time when the world doubted us. Today every payment made on time answers that doubt, assuring bondholders in London, pension funds in New York and investors at home that our word is our bond. </a:t>
            </a:r>
          </a:p>
          <a:p>
            <a:pPr marL="627063" lvl="0" indent="-627063" algn="just">
              <a:lnSpc>
                <a:spcPct val="100000"/>
              </a:lnSpc>
              <a:spcBef>
                <a:spcPts val="1600"/>
              </a:spcBef>
              <a:buFont typeface="+mj-lt"/>
              <a:buAutoNum type="arabicPeriod" startAt="173"/>
            </a:pPr>
            <a:r>
              <a:rPr lang="en-US" sz="2000" dirty="0"/>
              <a:t>Payment after payment. Coupon after coupon. Ghana is proving one thing beyond dispute: we now keep our word. </a:t>
            </a:r>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734729"/>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Public Debt Developments </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06762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266122"/>
            <a:ext cx="7982613" cy="4150581"/>
          </a:xfrm>
        </p:spPr>
        <p:txBody>
          <a:bodyPr>
            <a:noAutofit/>
          </a:bodyPr>
          <a:lstStyle/>
          <a:p>
            <a:pPr marL="801688" lvl="0" indent="-793750" algn="just">
              <a:lnSpc>
                <a:spcPct val="100000"/>
              </a:lnSpc>
              <a:spcBef>
                <a:spcPts val="1600"/>
              </a:spcBef>
              <a:spcAft>
                <a:spcPts val="200"/>
              </a:spcAft>
              <a:buFont typeface="+mj-lt"/>
              <a:buAutoNum type="arabicPeriod" startAt="176"/>
            </a:pPr>
            <a:r>
              <a:rPr lang="en-GB" sz="2000" dirty="0"/>
              <a:t>That is how market confidence is rebuilt. Not through speeches but through repayments. </a:t>
            </a:r>
            <a:endParaRPr lang="en-US" sz="2000" dirty="0"/>
          </a:p>
          <a:p>
            <a:pPr marL="801688" lvl="0" indent="-793750" algn="just">
              <a:lnSpc>
                <a:spcPct val="100000"/>
              </a:lnSpc>
              <a:spcBef>
                <a:spcPts val="1600"/>
              </a:spcBef>
              <a:spcAft>
                <a:spcPts val="200"/>
              </a:spcAft>
              <a:buFont typeface="+mj-lt"/>
              <a:buAutoNum type="arabicPeriod" startAt="176"/>
            </a:pPr>
            <a:r>
              <a:rPr lang="en-GB" sz="2000" dirty="0"/>
              <a:t>Mr. Speaker, the financial markets have delivered their verdict on Ghana’s disciplined fiscal policies and 	prudent debt management</a:t>
            </a:r>
            <a:endParaRPr lang="en-US" sz="2000" dirty="0"/>
          </a:p>
          <a:p>
            <a:pPr marL="801688" lvl="0" indent="-793750" algn="just">
              <a:lnSpc>
                <a:spcPct val="100000"/>
              </a:lnSpc>
              <a:spcBef>
                <a:spcPts val="1600"/>
              </a:spcBef>
              <a:spcAft>
                <a:spcPts val="200"/>
              </a:spcAft>
              <a:buFont typeface="+mj-lt"/>
              <a:buAutoNum type="arabicPeriod" startAt="176"/>
            </a:pPr>
            <a:r>
              <a:rPr lang="en-GB" sz="2000" dirty="0"/>
              <a:t>Mr. Speaker, borrowing costs are down by half. That alone has saved us GH¢4.2 billion in just six months. </a:t>
            </a:r>
          </a:p>
          <a:p>
            <a:pPr marL="801688" lvl="0" indent="-793750" algn="just">
              <a:lnSpc>
                <a:spcPct val="100000"/>
              </a:lnSpc>
              <a:spcBef>
                <a:spcPts val="1600"/>
              </a:spcBef>
              <a:spcAft>
                <a:spcPts val="200"/>
              </a:spcAft>
              <a:buFont typeface="+mj-lt"/>
              <a:buAutoNum type="arabicPeriod" startAt="176"/>
            </a:pPr>
            <a:r>
              <a:rPr lang="en-US" sz="2000" dirty="0"/>
              <a:t>As treasury bill rates decline, lending rates across the banking sector are also falling making it cheaper for households, entrepreneurs and businesses to borrow, invest, expand and create jobs.</a:t>
            </a:r>
          </a:p>
          <a:p>
            <a:pPr marL="801688" lvl="0" indent="-793750" algn="just">
              <a:lnSpc>
                <a:spcPct val="100000"/>
              </a:lnSpc>
              <a:buFont typeface="+mj-lt"/>
              <a:buAutoNum type="arabicPeriod" startAt="176"/>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512093"/>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Public Debt Developments </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66823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369489"/>
            <a:ext cx="7982613" cy="4047214"/>
          </a:xfrm>
        </p:spPr>
        <p:txBody>
          <a:bodyPr>
            <a:noAutofit/>
          </a:bodyPr>
          <a:lstStyle/>
          <a:p>
            <a:pPr marL="801688" lvl="0" indent="-793750" algn="just">
              <a:lnSpc>
                <a:spcPct val="100000"/>
              </a:lnSpc>
              <a:spcBef>
                <a:spcPts val="1600"/>
              </a:spcBef>
              <a:spcAft>
                <a:spcPts val="600"/>
              </a:spcAft>
              <a:buFont typeface="+mj-lt"/>
              <a:buAutoNum type="arabicPeriod" startAt="180"/>
            </a:pPr>
            <a:r>
              <a:rPr lang="en-US" sz="2000" dirty="0"/>
              <a:t>Mr. Speaker, Ghana’s Eurobond yields have fallen by about 300 basis points since the beginning of the year. This is 	not just a number. It the market’s vote of confidence in our economy and our reforms. </a:t>
            </a:r>
          </a:p>
          <a:p>
            <a:pPr marL="801688" lvl="0" indent="-793750" algn="just">
              <a:lnSpc>
                <a:spcPct val="100000"/>
              </a:lnSpc>
              <a:spcBef>
                <a:spcPts val="1600"/>
              </a:spcBef>
              <a:spcAft>
                <a:spcPts val="600"/>
              </a:spcAft>
              <a:buFont typeface="+mj-lt"/>
              <a:buAutoNum type="arabicPeriod" startAt="180"/>
            </a:pPr>
            <a:r>
              <a:rPr lang="en-US" sz="2000" dirty="0"/>
              <a:t>Three years ago, Ghana could not borrow on the 	international capital markets at any price. Today, the 	markets are inviting us back, but we are not in a hurry. </a:t>
            </a:r>
          </a:p>
          <a:p>
            <a:pPr marL="801688" lvl="0" indent="-793750" algn="just">
              <a:lnSpc>
                <a:spcPct val="100000"/>
              </a:lnSpc>
              <a:spcBef>
                <a:spcPts val="1600"/>
              </a:spcBef>
              <a:spcAft>
                <a:spcPts val="600"/>
              </a:spcAft>
              <a:buFont typeface="+mj-lt"/>
              <a:buAutoNum type="arabicPeriod" startAt="180"/>
            </a:pPr>
            <a:r>
              <a:rPr lang="en-US" sz="2000" dirty="0"/>
              <a:t>Three years ago, unsustainable debt defined our crisis. Today, our debt-to-GDP ratio has fallen to 45 percent and still declining, ahead of every target. </a:t>
            </a:r>
          </a:p>
          <a:p>
            <a:pPr marL="801688" lvl="0" indent="-793750" algn="just">
              <a:lnSpc>
                <a:spcPct val="100000"/>
              </a:lnSpc>
              <a:buFont typeface="+mj-lt"/>
              <a:buAutoNum type="arabicPeriod" startAt="180"/>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1" y="1512093"/>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Public Debt Developments </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98533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88757"/>
            <a:ext cx="7982613" cy="3927945"/>
          </a:xfrm>
        </p:spPr>
        <p:txBody>
          <a:bodyPr>
            <a:noAutofit/>
          </a:bodyPr>
          <a:lstStyle/>
          <a:p>
            <a:pPr marL="801688" lvl="0" indent="-793750" algn="just">
              <a:lnSpc>
                <a:spcPct val="100000"/>
              </a:lnSpc>
              <a:spcBef>
                <a:spcPts val="1600"/>
              </a:spcBef>
              <a:spcAft>
                <a:spcPts val="600"/>
              </a:spcAft>
              <a:buFont typeface="+mj-lt"/>
              <a:buAutoNum type="arabicPeriod" startAt="183"/>
            </a:pPr>
            <a:r>
              <a:rPr lang="en-US" sz="2000" dirty="0"/>
              <a:t>Mr. Speaker, the work is not finished, and the PFM debt 	rule requires continued vigilance. But the direction is right, the momentum is real, and the foundation is solid.</a:t>
            </a:r>
          </a:p>
          <a:p>
            <a:pPr marL="801688" lvl="0" indent="-793750" algn="just">
              <a:lnSpc>
                <a:spcPct val="100000"/>
              </a:lnSpc>
              <a:spcBef>
                <a:spcPts val="1600"/>
              </a:spcBef>
              <a:spcAft>
                <a:spcPts val="600"/>
              </a:spcAft>
              <a:buFont typeface="+mj-lt"/>
              <a:buAutoNum type="arabicPeriod" startAt="183"/>
            </a:pPr>
            <a:r>
              <a:rPr lang="en-US" sz="2000" dirty="0"/>
              <a:t>Mr. Speaker, Ghana’s external debt restructuring, initiated after the sovereign debt default of December 2022, is now in its final stage.</a:t>
            </a:r>
          </a:p>
          <a:p>
            <a:pPr marL="801688" lvl="0" indent="-793750" algn="just">
              <a:lnSpc>
                <a:spcPct val="100000"/>
              </a:lnSpc>
              <a:spcBef>
                <a:spcPts val="1600"/>
              </a:spcBef>
              <a:spcAft>
                <a:spcPts val="600"/>
              </a:spcAft>
              <a:buFont typeface="+mj-lt"/>
              <a:buAutoNum type="arabicPeriod" startAt="183"/>
            </a:pPr>
            <a:r>
              <a:rPr lang="en-US" sz="2000" dirty="0"/>
              <a:t>Mr. Speaker, in just three and a half years, Ghana has moved from default to credibility, from debt distress to debt sustainability, from market exclusion to renewed 	investor confidence. </a:t>
            </a:r>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Public Debt Developments </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49132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88757"/>
            <a:ext cx="7982613" cy="3927945"/>
          </a:xfrm>
        </p:spPr>
        <p:txBody>
          <a:bodyPr>
            <a:noAutofit/>
          </a:bodyPr>
          <a:lstStyle/>
          <a:p>
            <a:pPr marL="579438" lvl="0" indent="-579438" algn="just">
              <a:lnSpc>
                <a:spcPct val="100000"/>
              </a:lnSpc>
              <a:spcBef>
                <a:spcPts val="1600"/>
              </a:spcBef>
              <a:spcAft>
                <a:spcPts val="400"/>
              </a:spcAft>
              <a:buFont typeface="+mj-lt"/>
              <a:buAutoNum type="arabicPeriod" startAt="186"/>
            </a:pPr>
            <a:r>
              <a:rPr lang="en-GB" sz="2000" dirty="0"/>
              <a:t>This is an achievement every Ghanaian can be proud of.</a:t>
            </a:r>
            <a:endParaRPr lang="en-US" sz="2000" dirty="0"/>
          </a:p>
          <a:p>
            <a:pPr marL="579438" lvl="0" indent="-579438" algn="just">
              <a:lnSpc>
                <a:spcPct val="100000"/>
              </a:lnSpc>
              <a:spcBef>
                <a:spcPts val="1600"/>
              </a:spcBef>
              <a:spcAft>
                <a:spcPts val="400"/>
              </a:spcAft>
              <a:buFont typeface="+mj-lt"/>
              <a:buAutoNum type="arabicPeriod" startAt="186"/>
            </a:pPr>
            <a:r>
              <a:rPr lang="en-GB" sz="2000" dirty="0"/>
              <a:t>Following the 2022 public debt default, Government could not borrow long-term in cedis and relied heavily on solely Treasury Bills to finance the Budget.  </a:t>
            </a:r>
            <a:endParaRPr lang="en-US" sz="2000" dirty="0"/>
          </a:p>
          <a:p>
            <a:pPr marL="579438" lvl="0" indent="-579438" algn="just">
              <a:lnSpc>
                <a:spcPct val="100000"/>
              </a:lnSpc>
              <a:spcBef>
                <a:spcPts val="1600"/>
              </a:spcBef>
              <a:spcAft>
                <a:spcPts val="400"/>
              </a:spcAft>
              <a:buFont typeface="+mj-lt"/>
              <a:buAutoNum type="arabicPeriod" startAt="186"/>
            </a:pPr>
            <a:r>
              <a:rPr lang="en-GB" sz="2000" b="1" dirty="0"/>
              <a:t>Mr. Speaker, Ghana has now overcome what economists describe as the “original sin”, which is the inability of a country to borrow over the long term in its own currency</a:t>
            </a:r>
            <a:r>
              <a:rPr lang="en-GB" sz="2000" dirty="0"/>
              <a:t>. </a:t>
            </a:r>
          </a:p>
          <a:p>
            <a:pPr marL="579438" lvl="0" indent="-579438" algn="just">
              <a:lnSpc>
                <a:spcPct val="100000"/>
              </a:lnSpc>
              <a:spcBef>
                <a:spcPts val="1600"/>
              </a:spcBef>
              <a:spcAft>
                <a:spcPts val="400"/>
              </a:spcAft>
              <a:buFont typeface="+mj-lt"/>
              <a:buAutoNum type="arabicPeriod" startAt="186"/>
            </a:pPr>
            <a:r>
              <a:rPr lang="en-US" sz="2000" dirty="0"/>
              <a:t>The three-year restriction on new cedi bond issuances introduced as a result of the debt default caused the original sin. </a:t>
            </a:r>
          </a:p>
          <a:p>
            <a:pPr marL="579438" lvl="0" indent="-579438" algn="just">
              <a:lnSpc>
                <a:spcPct val="100000"/>
              </a:lnSpc>
              <a:spcBef>
                <a:spcPts val="1600"/>
              </a:spcBef>
              <a:spcAft>
                <a:spcPts val="400"/>
              </a:spcAft>
              <a:buFont typeface="+mj-lt"/>
              <a:buAutoNum type="arabicPeriod" startAt="186"/>
            </a:pP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Public Debt Developments </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836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41050"/>
            <a:ext cx="7886700" cy="3915301"/>
          </a:xfrm>
        </p:spPr>
        <p:txBody>
          <a:bodyPr>
            <a:noAutofit/>
          </a:bodyPr>
          <a:lstStyle/>
          <a:p>
            <a:pPr marL="627063" lvl="0" indent="-627063" algn="just">
              <a:lnSpc>
                <a:spcPct val="100000"/>
              </a:lnSpc>
              <a:spcBef>
                <a:spcPts val="1600"/>
              </a:spcBef>
              <a:spcAft>
                <a:spcPts val="400"/>
              </a:spcAft>
              <a:buFont typeface="+mj-lt"/>
              <a:buAutoNum type="arabicPeriod" startAt="190"/>
            </a:pPr>
            <a:r>
              <a:rPr lang="en-US" sz="2000" dirty="0"/>
              <a:t>Mr. Speaker, in April 2026, Ghana successfully raised GH¢2.7 billion through its first seven-year cedi-denominated bond since the 2022 debt default. </a:t>
            </a:r>
          </a:p>
          <a:p>
            <a:pPr marL="627063" lvl="0" indent="-627063" algn="just">
              <a:lnSpc>
                <a:spcPct val="100000"/>
              </a:lnSpc>
              <a:spcBef>
                <a:spcPts val="1600"/>
              </a:spcBef>
              <a:spcAft>
                <a:spcPts val="400"/>
              </a:spcAft>
              <a:buFont typeface="+mj-lt"/>
              <a:buAutoNum type="arabicPeriod" startAt="190"/>
            </a:pPr>
            <a:r>
              <a:rPr lang="en-US" sz="2000" dirty="0"/>
              <a:t>This marked an important step in rebuilding the domestic bond market and restoring long-term financing in our own currency. </a:t>
            </a:r>
          </a:p>
          <a:p>
            <a:pPr marL="627063" lvl="0" indent="-627063" algn="just">
              <a:lnSpc>
                <a:spcPct val="100000"/>
              </a:lnSpc>
              <a:spcBef>
                <a:spcPts val="1600"/>
              </a:spcBef>
              <a:spcAft>
                <a:spcPts val="400"/>
              </a:spcAft>
              <a:buFont typeface="+mj-lt"/>
              <a:buAutoNum type="arabicPeriod" startAt="190"/>
            </a:pPr>
            <a:r>
              <a:rPr lang="en-US" sz="2000" dirty="0"/>
              <a:t>This further demonstrates that Ghana has regained the ability to </a:t>
            </a:r>
            <a:r>
              <a:rPr lang="en-US" sz="2000" dirty="0" err="1"/>
              <a:t>mobilise</a:t>
            </a:r>
            <a:r>
              <a:rPr lang="en-US" sz="2000" dirty="0"/>
              <a:t> long-term financing in its own currency 	for development.</a:t>
            </a:r>
          </a:p>
          <a:p>
            <a:pPr marL="627063" lvl="0" indent="-627063" algn="just">
              <a:lnSpc>
                <a:spcPct val="100000"/>
              </a:lnSpc>
              <a:spcBef>
                <a:spcPts val="1600"/>
              </a:spcBef>
              <a:spcAft>
                <a:spcPts val="400"/>
              </a:spcAft>
              <a:buFont typeface="+mj-lt"/>
              <a:buAutoNum type="arabicPeriod" startAt="190"/>
            </a:pPr>
            <a:r>
              <a:rPr lang="en-US" sz="2000" dirty="0"/>
              <a:t>Mr. Speaker, I am proud to announce that Ghana 	has overcome the original sin.</a:t>
            </a:r>
          </a:p>
          <a:p>
            <a:pPr marL="579438" lvl="0" indent="-579438" algn="just">
              <a:lnSpc>
                <a:spcPct val="100000"/>
              </a:lnSpc>
              <a:spcBef>
                <a:spcPts val="1600"/>
              </a:spcBef>
              <a:spcAft>
                <a:spcPts val="400"/>
              </a:spcAft>
              <a:buFont typeface="+mj-lt"/>
              <a:buAutoNum type="arabicPeriod" startAt="190"/>
            </a:pP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Public Debt Developments </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42368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77</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7513486" cy="769441"/>
          </a:xfrm>
          <a:prstGeom prst="rect">
            <a:avLst/>
          </a:prstGeom>
          <a:noFill/>
        </p:spPr>
        <p:txBody>
          <a:bodyPr wrap="square">
            <a:spAutoFit/>
          </a:bodyPr>
          <a:lstStyle/>
          <a:p>
            <a:r>
              <a:rPr lang="en-GB" sz="4400" b="1" dirty="0">
                <a:solidFill>
                  <a:schemeClr val="bg1"/>
                </a:solidFill>
                <a:latin typeface="Arial" panose="020B0604020202020204" pitchFamily="34" charset="0"/>
                <a:cs typeface="Arial" panose="020B0604020202020204" pitchFamily="34" charset="0"/>
              </a:rPr>
              <a:t>The Sinking Fund</a:t>
            </a:r>
            <a:endParaRPr lang="en-US" sz="4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41170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41050"/>
            <a:ext cx="7886700" cy="3915301"/>
          </a:xfrm>
        </p:spPr>
        <p:txBody>
          <a:bodyPr>
            <a:noAutofit/>
          </a:bodyPr>
          <a:lstStyle/>
          <a:p>
            <a:pPr marL="627063" lvl="0" indent="-627063" algn="just">
              <a:lnSpc>
                <a:spcPct val="100000"/>
              </a:lnSpc>
              <a:spcBef>
                <a:spcPts val="1600"/>
              </a:spcBef>
              <a:spcAft>
                <a:spcPts val="400"/>
              </a:spcAft>
              <a:buFont typeface="+mj-lt"/>
              <a:buAutoNum type="arabicPeriod" startAt="194"/>
            </a:pPr>
            <a:r>
              <a:rPr lang="en-GB" sz="2000" dirty="0"/>
              <a:t>Mr. Speaker, while Ghana’s debt restructuring is nearing completion, prudent debt management requires us to look beyond today to tomorrow’s obligations. </a:t>
            </a:r>
            <a:endParaRPr lang="en-US" sz="2000" dirty="0"/>
          </a:p>
          <a:p>
            <a:pPr marL="627063" lvl="0" indent="-627063" algn="just">
              <a:lnSpc>
                <a:spcPct val="100000"/>
              </a:lnSpc>
              <a:spcBef>
                <a:spcPts val="1600"/>
              </a:spcBef>
              <a:spcAft>
                <a:spcPts val="400"/>
              </a:spcAft>
              <a:buFont typeface="+mj-lt"/>
              <a:buAutoNum type="arabicPeriod" startAt="194"/>
            </a:pPr>
            <a:r>
              <a:rPr lang="en-GB" sz="2000" dirty="0"/>
              <a:t>Mr. Speaker, in 2027 DDEP bonds that will fall due is GH₵58 billion. Another GH₵53 billion will fall due in 2028. </a:t>
            </a:r>
            <a:endParaRPr lang="en-US" sz="2000" dirty="0"/>
          </a:p>
          <a:p>
            <a:pPr marL="627063" lvl="0" indent="-627063" algn="just">
              <a:lnSpc>
                <a:spcPct val="100000"/>
              </a:lnSpc>
              <a:spcBef>
                <a:spcPts val="1600"/>
              </a:spcBef>
              <a:spcAft>
                <a:spcPts val="400"/>
              </a:spcAft>
              <a:buFont typeface="+mj-lt"/>
              <a:buAutoNum type="arabicPeriod" startAt="194"/>
            </a:pPr>
            <a:r>
              <a:rPr lang="en-GB" sz="2000" b="1" dirty="0"/>
              <a:t>In two years alone, Ghana has to repay GH₵111 billion.</a:t>
            </a:r>
          </a:p>
          <a:p>
            <a:pPr marL="627063" lvl="0" indent="-627063" algn="just">
              <a:lnSpc>
                <a:spcPct val="100000"/>
              </a:lnSpc>
              <a:spcBef>
                <a:spcPts val="1600"/>
              </a:spcBef>
              <a:spcAft>
                <a:spcPts val="400"/>
              </a:spcAft>
              <a:buFont typeface="+mj-lt"/>
              <a:buAutoNum type="arabicPeriod" startAt="194"/>
            </a:pPr>
            <a:r>
              <a:rPr lang="en-US" sz="2000" dirty="0"/>
              <a:t>Mr. Speaker, this is the true Agenda 111 Ghana must deal with. Why? Because the DDEP was not designed to solve Ghana's debt problem. </a:t>
            </a:r>
          </a:p>
          <a:p>
            <a:pPr marL="627063" lvl="0" indent="-627063" algn="just">
              <a:lnSpc>
                <a:spcPct val="100000"/>
              </a:lnSpc>
              <a:spcBef>
                <a:spcPts val="1600"/>
              </a:spcBef>
              <a:spcAft>
                <a:spcPts val="400"/>
              </a:spcAft>
              <a:buFont typeface="+mj-lt"/>
              <a:buAutoNum type="arabicPeriod" startAt="194"/>
            </a:pPr>
            <a:endParaRPr lang="en-US" sz="2000" dirty="0"/>
          </a:p>
          <a:p>
            <a:pPr marL="579438" lvl="0" indent="-579438" algn="just">
              <a:lnSpc>
                <a:spcPct val="100000"/>
              </a:lnSpc>
              <a:spcBef>
                <a:spcPts val="1600"/>
              </a:spcBef>
              <a:spcAft>
                <a:spcPts val="400"/>
              </a:spcAft>
              <a:buFont typeface="+mj-lt"/>
              <a:buAutoNum type="arabicPeriod" startAt="190"/>
            </a:pP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The Sinking Fund</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33827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79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321785"/>
            <a:ext cx="7886700" cy="3915301"/>
          </a:xfrm>
        </p:spPr>
        <p:txBody>
          <a:bodyPr>
            <a:noAutofit/>
          </a:bodyPr>
          <a:lstStyle/>
          <a:p>
            <a:pPr marL="627063" lvl="0" indent="-627063" algn="just">
              <a:lnSpc>
                <a:spcPct val="100000"/>
              </a:lnSpc>
              <a:spcBef>
                <a:spcPts val="1600"/>
              </a:spcBef>
              <a:spcAft>
                <a:spcPts val="400"/>
              </a:spcAft>
              <a:buFont typeface="+mj-lt"/>
              <a:buAutoNum type="arabicPeriod" startAt="198"/>
            </a:pPr>
            <a:r>
              <a:rPr lang="en-US" sz="2000" dirty="0"/>
              <a:t>It was designed to postpone it — deliberately, knowingly and cynically. Its architects mortgaged tomorrow to survive today. </a:t>
            </a:r>
          </a:p>
          <a:p>
            <a:pPr marL="627063" lvl="0" indent="-627063" algn="just">
              <a:lnSpc>
                <a:spcPct val="100000"/>
              </a:lnSpc>
              <a:spcBef>
                <a:spcPts val="1600"/>
              </a:spcBef>
              <a:spcAft>
                <a:spcPts val="400"/>
              </a:spcAft>
              <a:buFont typeface="+mj-lt"/>
              <a:buAutoNum type="arabicPeriod" startAt="198"/>
            </a:pPr>
            <a:r>
              <a:rPr lang="en-US" sz="2000" dirty="0"/>
              <a:t>Mr. Speaker, they had a duty to fix the roof. Instead, they moved the leak to another room and declared the house repaired.</a:t>
            </a:r>
          </a:p>
          <a:p>
            <a:pPr marL="627063" lvl="0" indent="-627063" algn="just">
              <a:lnSpc>
                <a:spcPct val="100000"/>
              </a:lnSpc>
              <a:spcBef>
                <a:spcPts val="1600"/>
              </a:spcBef>
              <a:spcAft>
                <a:spcPts val="400"/>
              </a:spcAft>
              <a:buFont typeface="+mj-lt"/>
              <a:buAutoNum type="arabicPeriod" startAt="198"/>
            </a:pPr>
            <a:r>
              <a:rPr lang="en-US" sz="2000" dirty="0"/>
              <a:t>Mr. Speaker, meeting obligations of this magnitude 	requires advance planning, not last-minute scrambling. </a:t>
            </a:r>
          </a:p>
          <a:p>
            <a:pPr marL="627063" lvl="0" indent="-627063" algn="just">
              <a:lnSpc>
                <a:spcPct val="100000"/>
              </a:lnSpc>
              <a:spcBef>
                <a:spcPts val="1600"/>
              </a:spcBef>
              <a:spcAft>
                <a:spcPts val="400"/>
              </a:spcAft>
              <a:buFont typeface="+mj-lt"/>
              <a:buAutoNum type="arabicPeriod" startAt="198"/>
            </a:pPr>
            <a:r>
              <a:rPr lang="en-US" sz="2000" dirty="0"/>
              <a:t>That is precisely why this Government has strengthened the Sinking Fund to set aside money to repay future debt obligations that we inherited.</a:t>
            </a:r>
          </a:p>
          <a:p>
            <a:pPr marL="627063" lvl="0" indent="-627063" algn="just">
              <a:lnSpc>
                <a:spcPct val="100000"/>
              </a:lnSpc>
              <a:spcBef>
                <a:spcPts val="1600"/>
              </a:spcBef>
              <a:spcAft>
                <a:spcPts val="400"/>
              </a:spcAft>
              <a:buFont typeface="+mj-lt"/>
              <a:buAutoNum type="arabicPeriod" startAt="198"/>
            </a:pPr>
            <a:endParaRPr lang="en-US" sz="2000" dirty="0"/>
          </a:p>
          <a:p>
            <a:pPr marL="579438" lvl="0" indent="-579438" algn="just">
              <a:lnSpc>
                <a:spcPct val="100000"/>
              </a:lnSpc>
              <a:spcBef>
                <a:spcPts val="1600"/>
              </a:spcBef>
              <a:spcAft>
                <a:spcPts val="400"/>
              </a:spcAft>
              <a:buFont typeface="+mj-lt"/>
              <a:buAutoNum type="arabicPeriod" startAt="190"/>
            </a:pP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91609"/>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The Sinking Fund</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07022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80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321785"/>
            <a:ext cx="7886700" cy="3915301"/>
          </a:xfrm>
        </p:spPr>
        <p:txBody>
          <a:bodyPr>
            <a:noAutofit/>
          </a:bodyPr>
          <a:lstStyle/>
          <a:p>
            <a:pPr marL="627063" lvl="0" indent="-619125" algn="just">
              <a:lnSpc>
                <a:spcPct val="100000"/>
              </a:lnSpc>
              <a:spcBef>
                <a:spcPts val="1600"/>
              </a:spcBef>
              <a:spcAft>
                <a:spcPts val="400"/>
              </a:spcAft>
              <a:buFont typeface="+mj-lt"/>
              <a:buAutoNum type="arabicPeriod" startAt="202"/>
            </a:pPr>
            <a:r>
              <a:rPr lang="en-GB" sz="2000" dirty="0"/>
              <a:t>Under the 2026–2029 Medium-Term Debt Strategy 	(MTDS), </a:t>
            </a:r>
            <a:r>
              <a:rPr lang="en-GB" sz="2000" b="1" dirty="0"/>
              <a:t>we pledged 7 percent of non-oil tax revenues</a:t>
            </a:r>
            <a:r>
              <a:rPr lang="en-GB" sz="2000" dirty="0"/>
              <a:t>, together with proceeds from domestic bond issuances to the Sinking Fund Cedi Account as a war chest for the 2027 and 2028 maturities. </a:t>
            </a:r>
            <a:endParaRPr lang="en-US" sz="2000" dirty="0"/>
          </a:p>
          <a:p>
            <a:pPr marL="627063" lvl="0" indent="-619125" algn="just">
              <a:lnSpc>
                <a:spcPct val="100000"/>
              </a:lnSpc>
              <a:spcBef>
                <a:spcPts val="1600"/>
              </a:spcBef>
              <a:spcAft>
                <a:spcPts val="400"/>
              </a:spcAft>
              <a:buFont typeface="+mj-lt"/>
              <a:buAutoNum type="arabicPeriod" startAt="202"/>
            </a:pPr>
            <a:r>
              <a:rPr lang="en-GB" sz="2000" dirty="0"/>
              <a:t>Today I can report to this House that as </a:t>
            </a:r>
            <a:r>
              <a:rPr lang="en-GB" sz="2000"/>
              <a:t>of 22</a:t>
            </a:r>
            <a:r>
              <a:rPr lang="en-GB" sz="2000" baseline="30000"/>
              <a:t>nd</a:t>
            </a:r>
            <a:r>
              <a:rPr lang="en-GB" sz="2000"/>
              <a:t> July </a:t>
            </a:r>
            <a:r>
              <a:rPr lang="en-GB" sz="2000" dirty="0"/>
              <a:t>2026, that war chest holds GH</a:t>
            </a:r>
            <a:r>
              <a:rPr lang="en-GB" sz="2000"/>
              <a:t>₵15.6 </a:t>
            </a:r>
            <a:r>
              <a:rPr lang="en-GB" sz="2000" dirty="0"/>
              <a:t>billion. </a:t>
            </a:r>
            <a:endParaRPr lang="en-US" sz="2000" dirty="0"/>
          </a:p>
          <a:p>
            <a:pPr marL="627063" lvl="0" indent="-619125" algn="just">
              <a:lnSpc>
                <a:spcPct val="100000"/>
              </a:lnSpc>
              <a:spcBef>
                <a:spcPts val="1600"/>
              </a:spcBef>
              <a:spcAft>
                <a:spcPts val="400"/>
              </a:spcAft>
              <a:buFont typeface="+mj-lt"/>
              <a:buAutoNum type="arabicPeriod" startAt="202"/>
            </a:pPr>
            <a:r>
              <a:rPr lang="en-GB" sz="2000" dirty="0"/>
              <a:t>Mr Speaker, we are on course to accumulate GH₵30 billion cedis in the Sinking Fund by the end of 2026.</a:t>
            </a:r>
          </a:p>
          <a:p>
            <a:pPr marL="627063" lvl="0" indent="-619125" algn="just">
              <a:lnSpc>
                <a:spcPct val="100000"/>
              </a:lnSpc>
              <a:spcBef>
                <a:spcPts val="1600"/>
              </a:spcBef>
              <a:spcAft>
                <a:spcPts val="400"/>
              </a:spcAft>
              <a:buFont typeface="+mj-lt"/>
              <a:buAutoNum type="arabicPeriod" startAt="202"/>
            </a:pPr>
            <a:r>
              <a:rPr lang="en-US" sz="2000" dirty="0"/>
              <a:t>This will be enough to repay the GH₵30 billion DDEP debt that will fall due in February 2027. </a:t>
            </a:r>
          </a:p>
          <a:p>
            <a:pPr marL="627063" lvl="0" indent="-619125" algn="just">
              <a:lnSpc>
                <a:spcPct val="100000"/>
              </a:lnSpc>
              <a:spcBef>
                <a:spcPts val="1600"/>
              </a:spcBef>
              <a:spcAft>
                <a:spcPts val="400"/>
              </a:spcAft>
              <a:buFont typeface="+mj-lt"/>
              <a:buAutoNum type="arabicPeriod" startAt="202"/>
            </a:pPr>
            <a:endParaRPr lang="en-US" sz="2000" dirty="0"/>
          </a:p>
          <a:p>
            <a:pPr marL="627063" lvl="0" indent="-627063" algn="just">
              <a:lnSpc>
                <a:spcPct val="100000"/>
              </a:lnSpc>
              <a:spcBef>
                <a:spcPts val="1600"/>
              </a:spcBef>
              <a:spcAft>
                <a:spcPts val="400"/>
              </a:spcAft>
              <a:buFont typeface="+mj-lt"/>
              <a:buAutoNum type="arabicPeriod" startAt="198"/>
            </a:pPr>
            <a:endParaRPr lang="en-US" sz="2000" dirty="0"/>
          </a:p>
          <a:p>
            <a:pPr marL="579438" lvl="0" indent="-579438" algn="just">
              <a:lnSpc>
                <a:spcPct val="100000"/>
              </a:lnSpc>
              <a:spcBef>
                <a:spcPts val="1600"/>
              </a:spcBef>
              <a:spcAft>
                <a:spcPts val="400"/>
              </a:spcAft>
              <a:buFont typeface="+mj-lt"/>
              <a:buAutoNum type="arabicPeriod" startAt="190"/>
            </a:pP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91609"/>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The Sinking Fund</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04941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81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96710"/>
            <a:ext cx="7886700" cy="3740376"/>
          </a:xfrm>
        </p:spPr>
        <p:txBody>
          <a:bodyPr>
            <a:noAutofit/>
          </a:bodyPr>
          <a:lstStyle/>
          <a:p>
            <a:pPr marL="579438" lvl="0" indent="-579438" algn="just">
              <a:lnSpc>
                <a:spcPct val="100000"/>
              </a:lnSpc>
              <a:spcBef>
                <a:spcPts val="1600"/>
              </a:spcBef>
              <a:spcAft>
                <a:spcPts val="400"/>
              </a:spcAft>
              <a:buFont typeface="+mj-lt"/>
              <a:buAutoNum type="arabicPeriod" startAt="206"/>
            </a:pPr>
            <a:r>
              <a:rPr lang="en-GB" sz="2000" b="1" dirty="0"/>
              <a:t>Brick by brick, cedi by cedi, we are building the wall that will meet the wave so that when 2027 and 2028 comes, Ghana will not scramble. Ghana will simply pay.</a:t>
            </a:r>
            <a:endParaRPr lang="en-US" sz="2000" dirty="0"/>
          </a:p>
          <a:p>
            <a:pPr marL="579438" lvl="0" indent="-579438" algn="just">
              <a:lnSpc>
                <a:spcPct val="100000"/>
              </a:lnSpc>
              <a:spcBef>
                <a:spcPts val="1600"/>
              </a:spcBef>
              <a:spcAft>
                <a:spcPts val="400"/>
              </a:spcAft>
              <a:buFont typeface="+mj-lt"/>
              <a:buAutoNum type="arabicPeriod" startAt="206"/>
            </a:pPr>
            <a:r>
              <a:rPr lang="en-GB" sz="2000" dirty="0"/>
              <a:t>This is the signal the Sinking Fund sends to investors, credit rating agencies and the people of Ghana, making it 	clear that this Government plans ahead, honours its 	commitments and manages the public finances better.</a:t>
            </a:r>
            <a:endParaRPr lang="en-US" sz="2000" dirty="0"/>
          </a:p>
          <a:p>
            <a:pPr marL="627063" lvl="0" indent="-619125" algn="just">
              <a:lnSpc>
                <a:spcPct val="100000"/>
              </a:lnSpc>
              <a:spcBef>
                <a:spcPts val="1600"/>
              </a:spcBef>
              <a:spcAft>
                <a:spcPts val="400"/>
              </a:spcAft>
              <a:buFont typeface="+mj-lt"/>
              <a:buAutoNum type="arabicPeriod" startAt="202"/>
            </a:pPr>
            <a:endParaRPr lang="en-US" sz="2000" dirty="0"/>
          </a:p>
          <a:p>
            <a:pPr marL="627063" lvl="0" indent="-627063" algn="just">
              <a:lnSpc>
                <a:spcPct val="100000"/>
              </a:lnSpc>
              <a:spcBef>
                <a:spcPts val="1600"/>
              </a:spcBef>
              <a:spcAft>
                <a:spcPts val="400"/>
              </a:spcAft>
              <a:buFont typeface="+mj-lt"/>
              <a:buAutoNum type="arabicPeriod" startAt="198"/>
            </a:pPr>
            <a:endParaRPr lang="en-US" sz="2000" dirty="0"/>
          </a:p>
          <a:p>
            <a:pPr marL="579438" lvl="0" indent="-579438" algn="just">
              <a:lnSpc>
                <a:spcPct val="100000"/>
              </a:lnSpc>
              <a:spcBef>
                <a:spcPts val="1600"/>
              </a:spcBef>
              <a:spcAft>
                <a:spcPts val="400"/>
              </a:spcAft>
              <a:buFont typeface="+mj-lt"/>
              <a:buAutoNum type="arabicPeriod" startAt="190"/>
            </a:pP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591609"/>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The Sinking Fund</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61128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82</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7513486" cy="1446550"/>
          </a:xfrm>
          <a:prstGeom prst="rect">
            <a:avLst/>
          </a:prstGeom>
          <a:noFill/>
        </p:spPr>
        <p:txBody>
          <a:bodyPr wrap="square">
            <a:spAutoFit/>
          </a:bodyPr>
          <a:lstStyle/>
          <a:p>
            <a:r>
              <a:rPr lang="en-GB" sz="4400" b="1" dirty="0">
                <a:solidFill>
                  <a:schemeClr val="bg1"/>
                </a:solidFill>
                <a:latin typeface="Arial" panose="020B0604020202020204" pitchFamily="34" charset="0"/>
                <a:cs typeface="Arial" panose="020B0604020202020204" pitchFamily="34" charset="0"/>
              </a:rPr>
              <a:t>Financial Sector Performance</a:t>
            </a:r>
            <a:endParaRPr lang="en-US" sz="4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10271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83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96710"/>
            <a:ext cx="7886700" cy="3740375"/>
          </a:xfrm>
        </p:spPr>
        <p:txBody>
          <a:bodyPr>
            <a:noAutofit/>
          </a:bodyPr>
          <a:lstStyle/>
          <a:p>
            <a:pPr marL="579438" lvl="0" indent="-579438" algn="just">
              <a:lnSpc>
                <a:spcPct val="100000"/>
              </a:lnSpc>
              <a:spcBef>
                <a:spcPts val="1600"/>
              </a:spcBef>
              <a:spcAft>
                <a:spcPts val="400"/>
              </a:spcAft>
              <a:buFont typeface="+mj-lt"/>
              <a:buAutoNum type="arabicPeriod" startAt="208"/>
            </a:pPr>
            <a:r>
              <a:rPr lang="en-GB" sz="2000" dirty="0"/>
              <a:t>Mr. Speaker, Government acted decisively in 2025 to restore confidence and stability in Ghana’s banking sector by fully recapitalising the National Investment Bank, the Agricultural Development Bank and the Consolidated Bank Ghana. </a:t>
            </a:r>
          </a:p>
          <a:p>
            <a:pPr marL="579438" lvl="0" indent="-579438" algn="just">
              <a:lnSpc>
                <a:spcPct val="100000"/>
              </a:lnSpc>
              <a:spcBef>
                <a:spcPts val="1600"/>
              </a:spcBef>
              <a:spcAft>
                <a:spcPts val="400"/>
              </a:spcAft>
              <a:buFont typeface="+mj-lt"/>
              <a:buAutoNum type="arabicPeriod" startAt="208"/>
            </a:pPr>
            <a:r>
              <a:rPr lang="en-GB" sz="2000" dirty="0"/>
              <a:t>Mr. Speaker, last week, the Ghana Amalgamated Trust (GAT) completed the full recapitalization of UMB Bank. In addition, government facilitated the full recapitalization of the Prudential Bank Limited through a private sector-led approach. </a:t>
            </a:r>
          </a:p>
          <a:p>
            <a:pPr marL="579438" lvl="0" indent="-579438" algn="just">
              <a:lnSpc>
                <a:spcPct val="100000"/>
              </a:lnSpc>
              <a:spcBef>
                <a:spcPts val="1600"/>
              </a:spcBef>
              <a:spcAft>
                <a:spcPts val="400"/>
              </a:spcAft>
              <a:buFont typeface="+mj-lt"/>
              <a:buAutoNum type="arabicPeriod" startAt="208"/>
            </a:pPr>
            <a:endParaRPr lang="en-GB" sz="2000" dirty="0"/>
          </a:p>
          <a:p>
            <a:pPr marL="7938" lvl="0" indent="0" algn="just">
              <a:lnSpc>
                <a:spcPct val="100000"/>
              </a:lnSpc>
              <a:spcBef>
                <a:spcPts val="1600"/>
              </a:spcBef>
              <a:spcAft>
                <a:spcPts val="400"/>
              </a:spcAft>
              <a:buNone/>
            </a:pPr>
            <a:endParaRPr lang="en-US" sz="2000" dirty="0"/>
          </a:p>
          <a:p>
            <a:pPr marL="627063" lvl="0" indent="-627063" algn="just">
              <a:lnSpc>
                <a:spcPct val="100000"/>
              </a:lnSpc>
              <a:spcBef>
                <a:spcPts val="1600"/>
              </a:spcBef>
              <a:spcAft>
                <a:spcPts val="400"/>
              </a:spcAft>
              <a:buFont typeface="+mj-lt"/>
              <a:buAutoNum type="arabicPeriod" startAt="198"/>
            </a:pPr>
            <a:endParaRPr lang="en-US" sz="2000" dirty="0"/>
          </a:p>
          <a:p>
            <a:pPr marL="579438" lvl="0" indent="-579438" algn="just">
              <a:lnSpc>
                <a:spcPct val="100000"/>
              </a:lnSpc>
              <a:spcBef>
                <a:spcPts val="1600"/>
              </a:spcBef>
              <a:spcAft>
                <a:spcPts val="400"/>
              </a:spcAft>
              <a:buFont typeface="+mj-lt"/>
              <a:buAutoNum type="arabicPeriod" startAt="190"/>
            </a:pP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Financial Sector Performance</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11105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84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96710"/>
            <a:ext cx="7886700" cy="3740375"/>
          </a:xfrm>
        </p:spPr>
        <p:txBody>
          <a:bodyPr>
            <a:noAutofit/>
          </a:bodyPr>
          <a:lstStyle/>
          <a:p>
            <a:pPr marL="579438" lvl="0" indent="-579438" algn="just">
              <a:lnSpc>
                <a:spcPct val="100000"/>
              </a:lnSpc>
              <a:spcBef>
                <a:spcPts val="1600"/>
              </a:spcBef>
              <a:spcAft>
                <a:spcPts val="400"/>
              </a:spcAft>
              <a:buFont typeface="+mj-lt"/>
              <a:buAutoNum type="arabicPeriod" startAt="210"/>
            </a:pPr>
            <a:r>
              <a:rPr lang="en-GB" sz="2000" dirty="0"/>
              <a:t>Mr. Speaker, UMB and Prudential Bank today stand fully capitalized and primed for business. We encourage individuals, businesses and institutions to take advantage of the revitalized UMB and Prudential Bank and bank with them.</a:t>
            </a:r>
            <a:endParaRPr lang="en-US" sz="2000" dirty="0"/>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Financial Sector Performance</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53846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85</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604796" y="3953135"/>
            <a:ext cx="7513486" cy="1446550"/>
          </a:xfrm>
          <a:prstGeom prst="rect">
            <a:avLst/>
          </a:prstGeom>
          <a:noFill/>
        </p:spPr>
        <p:txBody>
          <a:bodyPr wrap="square">
            <a:spAutoFit/>
          </a:bodyPr>
          <a:lstStyle/>
          <a:p>
            <a:r>
              <a:rPr lang="en-GB" sz="4400" b="1" dirty="0">
                <a:solidFill>
                  <a:schemeClr val="bg1"/>
                </a:solidFill>
                <a:latin typeface="Arial" panose="020B0604020202020204" pitchFamily="34" charset="0"/>
                <a:cs typeface="Arial" panose="020B0604020202020204" pitchFamily="34" charset="0"/>
              </a:rPr>
              <a:t>Bank of Ghana Recapitalisation </a:t>
            </a:r>
          </a:p>
        </p:txBody>
      </p:sp>
    </p:spTree>
    <p:extLst>
      <p:ext uri="{BB962C8B-B14F-4D97-AF65-F5344CB8AC3E}">
        <p14:creationId xmlns:p14="http://schemas.microsoft.com/office/powerpoint/2010/main" val="39043307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86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39833"/>
            <a:ext cx="7886700" cy="2997642"/>
          </a:xfrm>
        </p:spPr>
        <p:txBody>
          <a:bodyPr>
            <a:noAutofit/>
          </a:bodyPr>
          <a:lstStyle/>
          <a:p>
            <a:pPr marL="579438" lvl="0" indent="-579438" algn="just">
              <a:lnSpc>
                <a:spcPct val="100000"/>
              </a:lnSpc>
              <a:spcBef>
                <a:spcPts val="1600"/>
              </a:spcBef>
              <a:spcAft>
                <a:spcPts val="400"/>
              </a:spcAft>
              <a:buFont typeface="+mj-lt"/>
              <a:buAutoNum type="arabicPeriod" startAt="211"/>
            </a:pPr>
            <a:r>
              <a:rPr lang="en-GB" sz="2000" dirty="0"/>
              <a:t>Mr. Speaker, the 2023 Domestic Debt Exchange Programme (DDEP) had a significant adverse impact on the Bank of Ghana’s balance sheet, substantially weakening its capital and resulting in a negative net equity position. </a:t>
            </a:r>
          </a:p>
          <a:p>
            <a:pPr marL="579438" lvl="0" indent="-579438" algn="just">
              <a:lnSpc>
                <a:spcPct val="100000"/>
              </a:lnSpc>
              <a:spcBef>
                <a:spcPts val="1600"/>
              </a:spcBef>
              <a:spcAft>
                <a:spcPts val="400"/>
              </a:spcAft>
              <a:buFont typeface="+mj-lt"/>
              <a:buAutoNum type="arabicPeriod" startAt="211"/>
            </a:pPr>
            <a:r>
              <a:rPr lang="en-GB" sz="2000" dirty="0"/>
              <a:t>To restore the Bank’s financial strength, the Government and the Bank of Ghana signed a Memorandum of Understanding (MoU) on 6th January 2025 to recapitalise 	the Bank over time. </a:t>
            </a:r>
          </a:p>
          <a:p>
            <a:pPr marL="801688" lvl="0" indent="-793750" algn="just">
              <a:lnSpc>
                <a:spcPct val="100000"/>
              </a:lnSpc>
              <a:buFont typeface="+mj-lt"/>
              <a:buAutoNum type="arabicPeriod" startAt="18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Bank of Ghana Recapitalisation </a:t>
            </a:r>
          </a:p>
        </p:txBody>
      </p:sp>
    </p:spTree>
    <p:extLst>
      <p:ext uri="{BB962C8B-B14F-4D97-AF65-F5344CB8AC3E}">
        <p14:creationId xmlns:p14="http://schemas.microsoft.com/office/powerpoint/2010/main" val="40485404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87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39833"/>
            <a:ext cx="7886700" cy="3522428"/>
          </a:xfrm>
        </p:spPr>
        <p:txBody>
          <a:bodyPr>
            <a:noAutofit/>
          </a:bodyPr>
          <a:lstStyle/>
          <a:p>
            <a:pPr marL="579438" lvl="0" indent="-579438" algn="just">
              <a:lnSpc>
                <a:spcPct val="100000"/>
              </a:lnSpc>
              <a:spcBef>
                <a:spcPts val="1600"/>
              </a:spcBef>
              <a:spcAft>
                <a:spcPts val="400"/>
              </a:spcAft>
              <a:buFont typeface="+mj-lt"/>
              <a:buAutoNum type="arabicPeriod" startAt="213"/>
            </a:pPr>
            <a:r>
              <a:rPr lang="en-GB" sz="2000" dirty="0"/>
              <a:t>Consistent with the commitments in the MoU and as a demonstration of this Government’s resolve to restore the Bank's financial position, Government issued a recapitalisation bond of GH₵5 billion to the Bank of Ghana 	in March 2026 to strengthen the Bank's equity base. </a:t>
            </a:r>
          </a:p>
          <a:p>
            <a:pPr marL="579438" lvl="0" indent="-579438" algn="just">
              <a:lnSpc>
                <a:spcPct val="100000"/>
              </a:lnSpc>
              <a:buFont typeface="+mj-lt"/>
              <a:buAutoNum type="arabicPeriod" startAt="213"/>
            </a:pPr>
            <a:r>
              <a:rPr lang="en-US" sz="2000" dirty="0"/>
              <a:t>Mr. Speaker, going forward, Government will make annual provision to </a:t>
            </a:r>
            <a:r>
              <a:rPr lang="en-US" sz="2000" dirty="0" err="1"/>
              <a:t>recapitalise</a:t>
            </a:r>
            <a:r>
              <a:rPr lang="en-US" sz="2000" dirty="0"/>
              <a:t> the Bank of Ghana until the Bank’s equity is fully restored, in accordance with the Bank of Ghana (Amendment) Act, 2025 (Act 1158). </a:t>
            </a:r>
          </a:p>
          <a:p>
            <a:pPr marL="801688" lvl="0" indent="-793750" algn="just">
              <a:lnSpc>
                <a:spcPct val="100000"/>
              </a:lnSpc>
              <a:buFont typeface="+mj-lt"/>
              <a:buAutoNum type="arabicPeriod" startAt="21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Bank of Ghana Recapitalisation </a:t>
            </a:r>
          </a:p>
        </p:txBody>
      </p:sp>
    </p:spTree>
    <p:extLst>
      <p:ext uri="{BB962C8B-B14F-4D97-AF65-F5344CB8AC3E}">
        <p14:creationId xmlns:p14="http://schemas.microsoft.com/office/powerpoint/2010/main" val="13432680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88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39833"/>
            <a:ext cx="7886700" cy="3522428"/>
          </a:xfrm>
        </p:spPr>
        <p:txBody>
          <a:bodyPr>
            <a:noAutofit/>
          </a:bodyPr>
          <a:lstStyle/>
          <a:p>
            <a:pPr marL="674688" lvl="0" indent="-674688" algn="just">
              <a:lnSpc>
                <a:spcPct val="100000"/>
              </a:lnSpc>
              <a:spcBef>
                <a:spcPts val="1600"/>
              </a:spcBef>
              <a:spcAft>
                <a:spcPts val="600"/>
              </a:spcAft>
              <a:buFont typeface="+mj-lt"/>
              <a:buAutoNum type="arabicPeriod" startAt="215"/>
            </a:pPr>
            <a:r>
              <a:rPr lang="en-GB" sz="2000" dirty="0"/>
              <a:t>Mr. Speaker, while Government is helping to restore the Bank of Ghana’s capital, the Bank itself will undertake a comprehensive operational efficiency review to reduce costs, strengthen financial management and rebuild its 	long-term financial sustainability.</a:t>
            </a:r>
            <a:endParaRPr lang="en-US" sz="2000" dirty="0"/>
          </a:p>
          <a:p>
            <a:pPr marL="801688" lvl="0" indent="-793750" algn="just">
              <a:lnSpc>
                <a:spcPct val="100000"/>
              </a:lnSpc>
              <a:buFont typeface="+mj-lt"/>
              <a:buAutoNum type="arabicPeriod" startAt="213"/>
            </a:pP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5217"/>
            <a:ext cx="7418070" cy="584775"/>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Bank of Ghana Recapitalisation </a:t>
            </a:r>
          </a:p>
        </p:txBody>
      </p:sp>
    </p:spTree>
    <p:extLst>
      <p:ext uri="{BB962C8B-B14F-4D97-AF65-F5344CB8AC3E}">
        <p14:creationId xmlns:p14="http://schemas.microsoft.com/office/powerpoint/2010/main" val="5952385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89</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770255"/>
            <a:ext cx="8030321" cy="2308324"/>
          </a:xfrm>
          <a:prstGeom prst="rect">
            <a:avLst/>
          </a:prstGeom>
          <a:noFill/>
        </p:spPr>
        <p:txBody>
          <a:bodyPr wrap="square">
            <a:spAutoFit/>
          </a:bodyPr>
          <a:lstStyle/>
          <a:p>
            <a:r>
              <a:rPr lang="en-GB" sz="3600" b="1" dirty="0">
                <a:solidFill>
                  <a:schemeClr val="bg1"/>
                </a:solidFill>
                <a:latin typeface="Arial" panose="020B0604020202020204" pitchFamily="34" charset="0"/>
                <a:cs typeface="Arial" panose="020B0604020202020204" pitchFamily="34" charset="0"/>
              </a:rPr>
              <a:t>Cost of the Implementation of the Ghana Accelerated National Reserve Accumulation Policy (GANRAP Cost)</a:t>
            </a:r>
          </a:p>
        </p:txBody>
      </p:sp>
    </p:spTree>
    <p:extLst>
      <p:ext uri="{BB962C8B-B14F-4D97-AF65-F5344CB8AC3E}">
        <p14:creationId xmlns:p14="http://schemas.microsoft.com/office/powerpoint/2010/main" val="32602453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90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51151"/>
            <a:ext cx="7886700" cy="3411109"/>
          </a:xfrm>
        </p:spPr>
        <p:txBody>
          <a:bodyPr>
            <a:noAutofit/>
          </a:bodyPr>
          <a:lstStyle/>
          <a:p>
            <a:pPr marL="674688" lvl="0" indent="-674688" algn="just">
              <a:lnSpc>
                <a:spcPct val="100000"/>
              </a:lnSpc>
              <a:spcBef>
                <a:spcPts val="1600"/>
              </a:spcBef>
              <a:spcAft>
                <a:spcPts val="600"/>
              </a:spcAft>
              <a:buFont typeface="+mj-lt"/>
              <a:buAutoNum type="arabicPeriod" startAt="216"/>
            </a:pPr>
            <a:r>
              <a:rPr lang="en-GB" sz="2000" dirty="0"/>
              <a:t>Mr. Speaker, to implement the Ghana Accelerated National Reserve Accumulation Policy (GANRAP), Government has significantly reduced the cost of the programme from an average of 14.5 percent of gold purchased to 5.0 percent. </a:t>
            </a:r>
          </a:p>
          <a:p>
            <a:pPr marL="674688" lvl="0" indent="-674688" algn="just">
              <a:lnSpc>
                <a:spcPct val="100000"/>
              </a:lnSpc>
              <a:spcBef>
                <a:spcPts val="1600"/>
              </a:spcBef>
              <a:spcAft>
                <a:spcPts val="600"/>
              </a:spcAft>
              <a:buFont typeface="+mj-lt"/>
              <a:buAutoNum type="arabicPeriod" startAt="216"/>
            </a:pPr>
            <a:r>
              <a:rPr lang="en-GB" sz="2000" dirty="0"/>
              <a:t>Government is bearing the cost of the programme and has accommodated a GH¢5.0 billion allocation within the existing 2026 Budget appropriations.</a:t>
            </a: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66831"/>
            <a:ext cx="7886700" cy="769441"/>
          </a:xfrm>
          <a:prstGeom prst="rect">
            <a:avLst/>
          </a:prstGeom>
          <a:noFill/>
        </p:spPr>
        <p:txBody>
          <a:bodyPr wrap="square">
            <a:spAutoFit/>
          </a:bodyPr>
          <a:lstStyle/>
          <a:p>
            <a:r>
              <a:rPr lang="en-GB" sz="2200" b="1" dirty="0">
                <a:latin typeface="Arial" panose="020B0604020202020204" pitchFamily="34" charset="0"/>
                <a:cs typeface="Arial" panose="020B0604020202020204" pitchFamily="34" charset="0"/>
              </a:rPr>
              <a:t>Cost of the Implementation of the Ghana Accelerated National Reserve Accumulation Policy (GANRAP Cost)</a:t>
            </a:r>
          </a:p>
        </p:txBody>
      </p:sp>
    </p:spTree>
    <p:extLst>
      <p:ext uri="{BB962C8B-B14F-4D97-AF65-F5344CB8AC3E}">
        <p14:creationId xmlns:p14="http://schemas.microsoft.com/office/powerpoint/2010/main" val="41181285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91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751152"/>
            <a:ext cx="7886700" cy="1558456"/>
          </a:xfrm>
        </p:spPr>
        <p:txBody>
          <a:bodyPr>
            <a:noAutofit/>
          </a:bodyPr>
          <a:lstStyle/>
          <a:p>
            <a:pPr marL="674688" lvl="0" indent="-674688" algn="just">
              <a:lnSpc>
                <a:spcPct val="100000"/>
              </a:lnSpc>
              <a:buFont typeface="+mj-lt"/>
              <a:buAutoNum type="arabicPeriod" startAt="218"/>
            </a:pPr>
            <a:r>
              <a:rPr lang="en-GB" sz="2000" dirty="0"/>
              <a:t>Mr. Speaker, this investment is building an economic war chest to strengthen Ghana’s international reserves, protect the cedi, reinforce macroeconomic stability, improve investor confidence and shield the economy from external 	shocks. </a:t>
            </a:r>
            <a:endParaRPr lang="en-US"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66831"/>
            <a:ext cx="7886700" cy="769441"/>
          </a:xfrm>
          <a:prstGeom prst="rect">
            <a:avLst/>
          </a:prstGeom>
          <a:noFill/>
        </p:spPr>
        <p:txBody>
          <a:bodyPr wrap="square">
            <a:spAutoFit/>
          </a:bodyPr>
          <a:lstStyle/>
          <a:p>
            <a:r>
              <a:rPr lang="en-GB" sz="2200" b="1" dirty="0">
                <a:latin typeface="Arial" panose="020B0604020202020204" pitchFamily="34" charset="0"/>
                <a:cs typeface="Arial" panose="020B0604020202020204" pitchFamily="34" charset="0"/>
              </a:rPr>
              <a:t>Cost of the Implementation of the Ghana Accelerated National Reserve Accumulation Policy (GANRAP Cost)</a:t>
            </a:r>
          </a:p>
        </p:txBody>
      </p:sp>
    </p:spTree>
    <p:extLst>
      <p:ext uri="{BB962C8B-B14F-4D97-AF65-F5344CB8AC3E}">
        <p14:creationId xmlns:p14="http://schemas.microsoft.com/office/powerpoint/2010/main" val="24515003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92</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770255"/>
            <a:ext cx="8030321" cy="1077218"/>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UPDATE ON THE IMPLEMENTATION OF FISCAL POLICY MEASURES</a:t>
            </a: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30563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93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695493"/>
            <a:ext cx="7886700" cy="3721210"/>
          </a:xfrm>
        </p:spPr>
        <p:txBody>
          <a:bodyPr>
            <a:noAutofit/>
          </a:bodyPr>
          <a:lstStyle/>
          <a:p>
            <a:pPr marL="674688" lvl="0" indent="-674688" algn="just">
              <a:lnSpc>
                <a:spcPct val="100000"/>
              </a:lnSpc>
              <a:spcBef>
                <a:spcPts val="1600"/>
              </a:spcBef>
              <a:spcAft>
                <a:spcPts val="600"/>
              </a:spcAft>
              <a:buFont typeface="+mj-lt"/>
              <a:buAutoNum type="arabicPeriod" startAt="219"/>
            </a:pPr>
            <a:r>
              <a:rPr lang="en-GB" sz="2000" dirty="0"/>
              <a:t>Mr. Speaker, six months ago, this House approved an ambitious programme of fiscal reforms.</a:t>
            </a:r>
          </a:p>
          <a:p>
            <a:pPr marL="674688" lvl="0" indent="-674688" algn="just">
              <a:lnSpc>
                <a:spcPct val="100000"/>
              </a:lnSpc>
              <a:spcBef>
                <a:spcPts val="1600"/>
              </a:spcBef>
              <a:spcAft>
                <a:spcPts val="600"/>
              </a:spcAft>
              <a:buFont typeface="+mj-lt"/>
              <a:buAutoNum type="arabicPeriod" startAt="219"/>
            </a:pPr>
            <a:r>
              <a:rPr lang="en-GB" sz="2000" dirty="0"/>
              <a:t>Today, I am pleased to report that implementation is well underway, key milestones have been achieved, and the reforms are already delivering measurable results.</a:t>
            </a:r>
          </a:p>
          <a:p>
            <a:pPr marL="674688" lvl="0" indent="-674688" algn="just">
              <a:lnSpc>
                <a:spcPct val="100000"/>
              </a:lnSpc>
              <a:spcBef>
                <a:spcPts val="1600"/>
              </a:spcBef>
              <a:spcAft>
                <a:spcPts val="600"/>
              </a:spcAft>
              <a:buFont typeface="+mj-lt"/>
              <a:buAutoNum type="arabicPeriod" startAt="219"/>
            </a:pPr>
            <a:r>
              <a:rPr lang="en-GB" sz="2000" dirty="0"/>
              <a:t>On the revenue side, Government is targeting an increase 	in non-oil tax revenue from 13.1 percent of GDP in 2025 to 14.1 percent of GDP in 2026 through improved compliance, broader tax bases and enhanced revenue 	administration and not through higher tax rates.</a:t>
            </a:r>
          </a:p>
          <a:p>
            <a:pPr marL="674688" lvl="0" indent="-674688" algn="just">
              <a:lnSpc>
                <a:spcPct val="100000"/>
              </a:lnSpc>
              <a:buFont typeface="+mj-lt"/>
              <a:buAutoNum type="arabicPeriod" startAt="219"/>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66831"/>
            <a:ext cx="7886700" cy="830997"/>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UPDATE ON THE IMPLEMENTATION OF FISCAL POLICY MEASURES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62838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94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894275"/>
            <a:ext cx="7886700" cy="3522428"/>
          </a:xfrm>
        </p:spPr>
        <p:txBody>
          <a:bodyPr>
            <a:noAutofit/>
          </a:bodyPr>
          <a:lstStyle/>
          <a:p>
            <a:pPr marL="714375" lvl="0" indent="-706438" algn="just">
              <a:lnSpc>
                <a:spcPct val="100000"/>
              </a:lnSpc>
              <a:buFont typeface="+mj-lt"/>
              <a:buAutoNum type="arabicPeriod" startAt="222"/>
            </a:pPr>
            <a:r>
              <a:rPr lang="en-GB" sz="2000" dirty="0"/>
              <a:t>On the expenditure side, Government remains firmly committed to keeping spending within approved limits while improving its efficiency and effectiveness.</a:t>
            </a:r>
            <a:endParaRPr lang="en-US" sz="2000" dirty="0"/>
          </a:p>
          <a:p>
            <a:pPr marL="801688" lvl="0" indent="-793750" algn="just">
              <a:lnSpc>
                <a:spcPct val="100000"/>
              </a:lnSpc>
              <a:buFont typeface="+mj-lt"/>
              <a:buAutoNum type="arabicPeriod" startAt="218"/>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66831"/>
            <a:ext cx="7886700" cy="830997"/>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UPDATE ON THE IMPLEMENTATION OF FISCAL POLICY MEASURES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4979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95</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Value Added Tax Reforms</a:t>
            </a: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96253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96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17197"/>
            <a:ext cx="7886700" cy="3999506"/>
          </a:xfrm>
        </p:spPr>
        <p:txBody>
          <a:bodyPr>
            <a:noAutofit/>
          </a:bodyPr>
          <a:lstStyle/>
          <a:p>
            <a:pPr marL="714375" lvl="0" indent="-706438" algn="just">
              <a:lnSpc>
                <a:spcPct val="100000"/>
              </a:lnSpc>
              <a:buFont typeface="+mj-lt"/>
              <a:buAutoNum type="arabicPeriod" startAt="223"/>
            </a:pPr>
            <a:r>
              <a:rPr lang="en-GB" sz="2000" dirty="0"/>
              <a:t>Mr. Speaker, this Government introduced the most ambitious reform to Ghana’s VAT system in over a decade 	to eliminate longstanding distortions, improve efficiency and support business growth.</a:t>
            </a:r>
          </a:p>
          <a:p>
            <a:pPr marL="801688" lvl="0" indent="-793750" algn="just">
              <a:lnSpc>
                <a:spcPct val="100000"/>
              </a:lnSpc>
              <a:buFont typeface="+mj-lt"/>
              <a:buAutoNum type="arabicPeriod" startAt="224"/>
            </a:pPr>
            <a:r>
              <a:rPr lang="en-GB" sz="2000" dirty="0"/>
              <a:t>We:</a:t>
            </a:r>
          </a:p>
          <a:p>
            <a:pPr marL="936625" indent="-222250" algn="just">
              <a:lnSpc>
                <a:spcPct val="100000"/>
              </a:lnSpc>
            </a:pPr>
            <a:r>
              <a:rPr lang="en-GB" sz="2000" dirty="0"/>
              <a:t>⁠abolished the COVID-19 Health Recovery Levy;</a:t>
            </a:r>
          </a:p>
          <a:p>
            <a:pPr marL="936625" indent="-222250" algn="just">
              <a:lnSpc>
                <a:spcPct val="100000"/>
              </a:lnSpc>
            </a:pPr>
            <a:r>
              <a:rPr lang="en-GB" sz="2000" dirty="0"/>
              <a:t>decoupled the </a:t>
            </a:r>
            <a:r>
              <a:rPr lang="en-GB" sz="2000" dirty="0" err="1"/>
              <a:t>GETFund</a:t>
            </a:r>
            <a:r>
              <a:rPr lang="en-GB" sz="2000" dirty="0"/>
              <a:t> Levy and the National Health Insurance Levy from the VAT base, making both eligible for input tax deductions;</a:t>
            </a:r>
          </a:p>
          <a:p>
            <a:pPr marL="936625" indent="-222250" algn="just">
              <a:lnSpc>
                <a:spcPct val="100000"/>
              </a:lnSpc>
            </a:pPr>
            <a:r>
              <a:rPr lang="en-GB" sz="2000" dirty="0"/>
              <a:t>reduced the effective VAT rate from 21.9 percent to 20 percent;</a:t>
            </a:r>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754295"/>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Value Added Tax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47281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97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80807"/>
            <a:ext cx="7886700" cy="3935896"/>
          </a:xfrm>
        </p:spPr>
        <p:txBody>
          <a:bodyPr>
            <a:noAutofit/>
          </a:bodyPr>
          <a:lstStyle/>
          <a:p>
            <a:pPr marL="801688" indent="-261938" algn="just">
              <a:lnSpc>
                <a:spcPct val="100000"/>
              </a:lnSpc>
            </a:pPr>
            <a:r>
              <a:rPr lang="en-GB" sz="2000" dirty="0"/>
              <a:t>abolished VAT on reconnaissance and prospecting for minerals;</a:t>
            </a:r>
          </a:p>
          <a:p>
            <a:pPr marL="801688" indent="-261938" algn="just">
              <a:lnSpc>
                <a:spcPct val="100000"/>
              </a:lnSpc>
            </a:pPr>
            <a:r>
              <a:rPr lang="en-GB" sz="2000" dirty="0"/>
              <a:t>raised the VAT registration threshold from GH¢200,000 to GH¢750,000, relieving thousands of micro and small businesses of the obligation to register for and charge VAT; and</a:t>
            </a:r>
          </a:p>
          <a:p>
            <a:pPr marL="801688" indent="-261938" algn="just">
              <a:lnSpc>
                <a:spcPct val="100000"/>
              </a:lnSpc>
            </a:pPr>
            <a:r>
              <a:rPr lang="en-GB" sz="2000" dirty="0"/>
              <a:t>extended the zero-rating of locally manufactured textiles to 2028.</a:t>
            </a:r>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754295"/>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Value Added Tax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51342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98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17197"/>
            <a:ext cx="7886700" cy="3999506"/>
          </a:xfrm>
        </p:spPr>
        <p:txBody>
          <a:bodyPr>
            <a:noAutofit/>
          </a:bodyPr>
          <a:lstStyle/>
          <a:p>
            <a:pPr marL="674688" lvl="0" indent="-666750" algn="just">
              <a:lnSpc>
                <a:spcPct val="100000"/>
              </a:lnSpc>
              <a:buFont typeface="+mj-lt"/>
              <a:buAutoNum type="arabicPeriod" startAt="225"/>
            </a:pPr>
            <a:r>
              <a:rPr lang="en-GB" sz="2000" dirty="0"/>
              <a:t>Mr. Speaker, these reforms have simplified the VAT system, removed distortions, lowered the tax burden, and strengthened the foundation for improved compliance. </a:t>
            </a:r>
            <a:endParaRPr lang="en-US"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754295"/>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Value Added Tax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08422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99</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1077218"/>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Technology-Driven Revenue Administration</a:t>
            </a:r>
          </a:p>
        </p:txBody>
      </p:sp>
    </p:spTree>
    <p:extLst>
      <p:ext uri="{BB962C8B-B14F-4D97-AF65-F5344CB8AC3E}">
        <p14:creationId xmlns:p14="http://schemas.microsoft.com/office/powerpoint/2010/main" val="36067967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100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20563"/>
            <a:ext cx="7886700" cy="3896140"/>
          </a:xfrm>
        </p:spPr>
        <p:txBody>
          <a:bodyPr>
            <a:noAutofit/>
          </a:bodyPr>
          <a:lstStyle/>
          <a:p>
            <a:pPr marL="674688" lvl="0" indent="-666750" algn="just">
              <a:lnSpc>
                <a:spcPct val="100000"/>
              </a:lnSpc>
              <a:spcBef>
                <a:spcPts val="1600"/>
              </a:spcBef>
              <a:spcAft>
                <a:spcPts val="600"/>
              </a:spcAft>
              <a:buFont typeface="+mj-lt"/>
              <a:buAutoNum type="arabicPeriod" startAt="226"/>
            </a:pPr>
            <a:r>
              <a:rPr lang="en-GB" sz="2000" dirty="0"/>
              <a:t>Mr. Speaker, reforming the law was only the first step. Government is now leveraging technology to transform revenue administration and improve compliance.</a:t>
            </a:r>
          </a:p>
          <a:p>
            <a:pPr marL="674688" lvl="0" indent="-666750" algn="just">
              <a:lnSpc>
                <a:spcPct val="100000"/>
              </a:lnSpc>
              <a:spcBef>
                <a:spcPts val="1600"/>
              </a:spcBef>
              <a:spcAft>
                <a:spcPts val="600"/>
              </a:spcAft>
              <a:buFont typeface="+mj-lt"/>
              <a:buAutoNum type="arabicPeriod" startAt="226"/>
            </a:pPr>
            <a:r>
              <a:rPr lang="en-GB" sz="2000" dirty="0"/>
              <a:t>The cross-border technology solution for collecting VAT from non-resident platforms was successfully piloted in 	April 2026. The pilot confirmed that the system is functional, stable, secure and compliant with regulatory requirements.</a:t>
            </a:r>
          </a:p>
          <a:p>
            <a:pPr marL="674688" lvl="0" indent="-666750" algn="just">
              <a:lnSpc>
                <a:spcPct val="100000"/>
              </a:lnSpc>
              <a:spcBef>
                <a:spcPts val="1600"/>
              </a:spcBef>
              <a:spcAft>
                <a:spcPts val="600"/>
              </a:spcAft>
              <a:buFont typeface="+mj-lt"/>
              <a:buAutoNum type="arabicPeriod" startAt="226"/>
            </a:pPr>
            <a:r>
              <a:rPr lang="en-GB" sz="2000" dirty="0"/>
              <a:t>Government is now moving decisively to secure the necessary regulatory approvals for its nationwide rollout.</a:t>
            </a:r>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754295"/>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Technology-Driven Revenue Administration</a:t>
            </a:r>
          </a:p>
        </p:txBody>
      </p:sp>
    </p:spTree>
    <p:extLst>
      <p:ext uri="{BB962C8B-B14F-4D97-AF65-F5344CB8AC3E}">
        <p14:creationId xmlns:p14="http://schemas.microsoft.com/office/powerpoint/2010/main" val="15498050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101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536465"/>
            <a:ext cx="7886700" cy="3880237"/>
          </a:xfrm>
        </p:spPr>
        <p:txBody>
          <a:bodyPr>
            <a:noAutofit/>
          </a:bodyPr>
          <a:lstStyle/>
          <a:p>
            <a:pPr marL="627063" lvl="0" indent="-627063" algn="just">
              <a:lnSpc>
                <a:spcPct val="100000"/>
              </a:lnSpc>
              <a:spcBef>
                <a:spcPts val="1600"/>
              </a:spcBef>
              <a:spcAft>
                <a:spcPts val="600"/>
              </a:spcAft>
              <a:buFont typeface="+mj-lt"/>
              <a:buAutoNum type="arabicPeriod" startAt="229"/>
            </a:pPr>
            <a:r>
              <a:rPr lang="en-GB" sz="2000" b="1" dirty="0"/>
              <a:t>Upon full deployment, the system is projected to generate about GH¢2.3 billion in its first full year of operation, with revenue expected to grow by about 20 percent annually.</a:t>
            </a:r>
            <a:endParaRPr lang="en-US" sz="2000" dirty="0"/>
          </a:p>
          <a:p>
            <a:pPr marL="627063" lvl="0" indent="-627063" algn="just">
              <a:lnSpc>
                <a:spcPct val="100000"/>
              </a:lnSpc>
              <a:spcBef>
                <a:spcPts val="1600"/>
              </a:spcBef>
              <a:spcAft>
                <a:spcPts val="600"/>
              </a:spcAft>
              <a:buFont typeface="+mj-lt"/>
              <a:buAutoNum type="arabicPeriod" startAt="229"/>
            </a:pPr>
            <a:r>
              <a:rPr lang="en-GB" sz="2000" dirty="0"/>
              <a:t>Mr. Speaker, this is sustainable revenue without increasing 	tax rates. It simply ensures that cross border digital platforms earning income from Ghanaian consumers pay their fair share of 	tax.</a:t>
            </a:r>
            <a:endParaRPr lang="en-US" sz="2000"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754295"/>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Technology-Driven Revenue Administration</a:t>
            </a:r>
          </a:p>
        </p:txBody>
      </p:sp>
    </p:spTree>
    <p:extLst>
      <p:ext uri="{BB962C8B-B14F-4D97-AF65-F5344CB8AC3E}">
        <p14:creationId xmlns:p14="http://schemas.microsoft.com/office/powerpoint/2010/main" val="10292462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102</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Fiscal Electronic Devices</a:t>
            </a:r>
          </a:p>
        </p:txBody>
      </p:sp>
    </p:spTree>
    <p:extLst>
      <p:ext uri="{BB962C8B-B14F-4D97-AF65-F5344CB8AC3E}">
        <p14:creationId xmlns:p14="http://schemas.microsoft.com/office/powerpoint/2010/main" val="19633897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103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282026"/>
            <a:ext cx="7886700" cy="4039262"/>
          </a:xfrm>
        </p:spPr>
        <p:txBody>
          <a:bodyPr>
            <a:noAutofit/>
          </a:bodyPr>
          <a:lstStyle/>
          <a:p>
            <a:pPr marL="627063" lvl="0" indent="-627063" algn="just">
              <a:lnSpc>
                <a:spcPct val="100000"/>
              </a:lnSpc>
              <a:spcBef>
                <a:spcPts val="1600"/>
              </a:spcBef>
              <a:spcAft>
                <a:spcPts val="400"/>
              </a:spcAft>
              <a:buFont typeface="+mj-lt"/>
              <a:buAutoNum type="arabicPeriod" startAt="231"/>
            </a:pPr>
            <a:r>
              <a:rPr lang="en-GB" sz="2000" dirty="0"/>
              <a:t>Mr. Speaker, Government is also rolling out Fiscal Electronic Devices to strengthen VAT compliance and improve the monitoring of taxable transactions.</a:t>
            </a:r>
          </a:p>
          <a:p>
            <a:pPr marL="627063" lvl="0" indent="-627063" algn="just">
              <a:lnSpc>
                <a:spcPct val="100000"/>
              </a:lnSpc>
              <a:spcBef>
                <a:spcPts val="1600"/>
              </a:spcBef>
              <a:spcAft>
                <a:spcPts val="400"/>
              </a:spcAft>
              <a:buFont typeface="+mj-lt"/>
              <a:buAutoNum type="arabicPeriod" startAt="231"/>
            </a:pPr>
            <a:r>
              <a:rPr lang="en-GB" sz="2000" dirty="0"/>
              <a:t>The pilot phase is at an advanced stage.</a:t>
            </a:r>
          </a:p>
          <a:p>
            <a:pPr marL="627063" lvl="0" indent="-627063" algn="just">
              <a:lnSpc>
                <a:spcPct val="100000"/>
              </a:lnSpc>
              <a:spcBef>
                <a:spcPts val="1600"/>
              </a:spcBef>
              <a:spcAft>
                <a:spcPts val="400"/>
              </a:spcAft>
              <a:buFont typeface="+mj-lt"/>
              <a:buAutoNum type="arabicPeriod" startAt="231"/>
            </a:pPr>
            <a:r>
              <a:rPr lang="en-GB" sz="2000" dirty="0"/>
              <a:t>To encourage participation and improve compliance, Government will also introduce a VAT Reward Scheme under which customers who obtain valid VAT invoices will qualify for periodic rewards. </a:t>
            </a:r>
          </a:p>
          <a:p>
            <a:pPr marL="627063" lvl="0" indent="-627063" algn="just">
              <a:lnSpc>
                <a:spcPct val="100000"/>
              </a:lnSpc>
              <a:spcBef>
                <a:spcPts val="1600"/>
              </a:spcBef>
              <a:spcAft>
                <a:spcPts val="400"/>
              </a:spcAft>
              <a:buFont typeface="+mj-lt"/>
              <a:buAutoNum type="arabicPeriod" startAt="231"/>
            </a:pPr>
            <a:r>
              <a:rPr lang="en-GB" sz="2000" dirty="0"/>
              <a:t>This will actively involve every Ghanaian in protecting the nation’s tax base.</a:t>
            </a:r>
          </a:p>
          <a:p>
            <a:pPr marL="627063" lvl="0" indent="-627063" algn="just">
              <a:lnSpc>
                <a:spcPct val="100000"/>
              </a:lnSpc>
              <a:spcBef>
                <a:spcPts val="1600"/>
              </a:spcBef>
              <a:spcAft>
                <a:spcPts val="600"/>
              </a:spcAft>
              <a:buFont typeface="+mj-lt"/>
              <a:buAutoNum type="arabicPeriod" startAt="231"/>
            </a:pPr>
            <a:endParaRPr lang="en-GB" sz="2000" b="1"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Fiscal Electronic Devices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22038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104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17196"/>
            <a:ext cx="7886700" cy="3904091"/>
          </a:xfrm>
        </p:spPr>
        <p:txBody>
          <a:bodyPr>
            <a:noAutofit/>
          </a:bodyPr>
          <a:lstStyle/>
          <a:p>
            <a:pPr marL="627063" lvl="0" indent="-627063" algn="just">
              <a:lnSpc>
                <a:spcPct val="100000"/>
              </a:lnSpc>
              <a:spcBef>
                <a:spcPts val="1600"/>
              </a:spcBef>
              <a:spcAft>
                <a:spcPts val="600"/>
              </a:spcAft>
              <a:buFont typeface="+mj-lt"/>
              <a:buAutoNum type="arabicPeriod" startAt="235"/>
            </a:pPr>
            <a:r>
              <a:rPr lang="en-GB" sz="2000" dirty="0"/>
              <a:t>Mr. Speaker, that is how a tax culture is built, not through fear, but through participation, transparency and reward.</a:t>
            </a:r>
          </a:p>
          <a:p>
            <a:pPr marL="627063" lvl="0" indent="-627063" algn="just">
              <a:lnSpc>
                <a:spcPct val="100000"/>
              </a:lnSpc>
              <a:spcBef>
                <a:spcPts val="1600"/>
              </a:spcBef>
              <a:spcAft>
                <a:spcPts val="600"/>
              </a:spcAft>
              <a:buFont typeface="+mj-lt"/>
              <a:buAutoNum type="arabicPeriod" startAt="235"/>
            </a:pPr>
            <a:r>
              <a:rPr lang="en-GB" sz="2000" dirty="0"/>
              <a:t>Mr. Speaker, the concept of Fiscal Electronic Devices was first proposed by the previous NDC Administration in 2016.</a:t>
            </a:r>
          </a:p>
          <a:p>
            <a:pPr marL="627063" lvl="0" indent="-627063" algn="just">
              <a:lnSpc>
                <a:spcPct val="100000"/>
              </a:lnSpc>
              <a:spcBef>
                <a:spcPts val="1600"/>
              </a:spcBef>
              <a:spcAft>
                <a:spcPts val="600"/>
              </a:spcAft>
              <a:buFont typeface="+mj-lt"/>
              <a:buAutoNum type="arabicPeriod" startAt="235"/>
            </a:pPr>
            <a:r>
              <a:rPr lang="en-GB" sz="2000" dirty="0"/>
              <a:t>The previous NPP administration deserves commendation for enacting the necessary enabling legislation, The Taxation (Use of Fiscal Electronic Device) Act, 2018 (Act 966), laying an important legal foundation for this reform.</a:t>
            </a:r>
          </a:p>
          <a:p>
            <a:pPr marL="627063" lvl="0" indent="-627063" algn="just">
              <a:lnSpc>
                <a:spcPct val="100000"/>
              </a:lnSpc>
              <a:spcBef>
                <a:spcPts val="1600"/>
              </a:spcBef>
              <a:spcAft>
                <a:spcPts val="600"/>
              </a:spcAft>
              <a:buFont typeface="+mj-lt"/>
              <a:buAutoNum type="arabicPeriod" startAt="235"/>
            </a:pPr>
            <a:endParaRPr lang="en-GB" sz="2000" b="1"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Fiscal Electronic Devices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25291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105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17196"/>
            <a:ext cx="7886700" cy="3904091"/>
          </a:xfrm>
        </p:spPr>
        <p:txBody>
          <a:bodyPr>
            <a:noAutofit/>
          </a:bodyPr>
          <a:lstStyle/>
          <a:p>
            <a:pPr marL="627063" lvl="0" indent="-627063" algn="just">
              <a:lnSpc>
                <a:spcPct val="100000"/>
              </a:lnSpc>
              <a:spcBef>
                <a:spcPts val="1600"/>
              </a:spcBef>
              <a:spcAft>
                <a:spcPts val="600"/>
              </a:spcAft>
              <a:buFont typeface="+mj-lt"/>
              <a:buAutoNum type="arabicPeriod" startAt="238"/>
            </a:pPr>
            <a:r>
              <a:rPr lang="en-GB" sz="2000" dirty="0"/>
              <a:t>Eight years on, this Government is taking the decisive step 	of implementing the reform.</a:t>
            </a:r>
          </a:p>
          <a:p>
            <a:pPr marL="627063" lvl="0" indent="-627063" algn="just">
              <a:lnSpc>
                <a:spcPct val="100000"/>
              </a:lnSpc>
              <a:spcBef>
                <a:spcPts val="1600"/>
              </a:spcBef>
              <a:spcAft>
                <a:spcPts val="600"/>
              </a:spcAft>
              <a:buFont typeface="+mj-lt"/>
              <a:buAutoNum type="arabicPeriod" startAt="238"/>
            </a:pPr>
            <a:r>
              <a:rPr lang="en-GB" sz="2000" dirty="0"/>
              <a:t>Mr. Speaker, with your leave, the Chairmen and Ranking Members of the Finance and Budget Committees of Parliament have been invited to provide strategic oversight 	for the implementation of this important national reform. </a:t>
            </a:r>
          </a:p>
          <a:p>
            <a:pPr marL="627063" lvl="0" indent="-627063" algn="just">
              <a:lnSpc>
                <a:spcPct val="100000"/>
              </a:lnSpc>
              <a:spcBef>
                <a:spcPts val="1600"/>
              </a:spcBef>
              <a:spcAft>
                <a:spcPts val="600"/>
              </a:spcAft>
              <a:buFont typeface="+mj-lt"/>
              <a:buAutoNum type="arabicPeriod" startAt="238"/>
            </a:pPr>
            <a:r>
              <a:rPr lang="en-GB" sz="2000" dirty="0"/>
              <a:t>Mr. Speaker, Ghana currently loses an estimated 60 percent of its potential VAT revenue through non-compliance and systemic inefficiencies. </a:t>
            </a:r>
          </a:p>
          <a:p>
            <a:pPr marL="627063" lvl="0" indent="-627063" algn="just">
              <a:lnSpc>
                <a:spcPct val="100000"/>
              </a:lnSpc>
              <a:spcBef>
                <a:spcPts val="1600"/>
              </a:spcBef>
              <a:spcAft>
                <a:spcPts val="600"/>
              </a:spcAft>
              <a:buFont typeface="+mj-lt"/>
              <a:buAutoNum type="arabicPeriod" startAt="238"/>
            </a:pPr>
            <a:endParaRPr lang="en-GB" sz="2000" b="1"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Fiscal Electronic Devices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45495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106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17196"/>
            <a:ext cx="7886700" cy="3904091"/>
          </a:xfrm>
        </p:spPr>
        <p:txBody>
          <a:bodyPr>
            <a:noAutofit/>
          </a:bodyPr>
          <a:lstStyle/>
          <a:p>
            <a:pPr marL="627063" lvl="0" indent="-627063" algn="just">
              <a:lnSpc>
                <a:spcPct val="100000"/>
              </a:lnSpc>
              <a:spcBef>
                <a:spcPts val="1600"/>
              </a:spcBef>
              <a:spcAft>
                <a:spcPts val="600"/>
              </a:spcAft>
              <a:buFont typeface="+mj-lt"/>
              <a:buAutoNum type="arabicPeriod" startAt="241"/>
            </a:pPr>
            <a:r>
              <a:rPr lang="en-GB" sz="2000" dirty="0"/>
              <a:t>This is unacceptable. It cannot continue, and under this Government, it will not continue.</a:t>
            </a:r>
          </a:p>
          <a:p>
            <a:pPr marL="627063" lvl="0" indent="-627063" algn="just">
              <a:lnSpc>
                <a:spcPct val="100000"/>
              </a:lnSpc>
              <a:spcBef>
                <a:spcPts val="1600"/>
              </a:spcBef>
              <a:spcAft>
                <a:spcPts val="600"/>
              </a:spcAft>
              <a:buFont typeface="+mj-lt"/>
              <a:buAutoNum type="arabicPeriod" startAt="241"/>
            </a:pPr>
            <a:r>
              <a:rPr lang="en-GB" sz="2000" dirty="0"/>
              <a:t>Mr. Speaker, I call on Parliament to support Government to crack down on businesses and individuals who collect VAT from taxpayers and keep it instead of remitting it to the State. </a:t>
            </a:r>
          </a:p>
          <a:p>
            <a:pPr marL="627063" lvl="0" indent="-627063" algn="just">
              <a:lnSpc>
                <a:spcPct val="100000"/>
              </a:lnSpc>
              <a:spcBef>
                <a:spcPts val="1600"/>
              </a:spcBef>
              <a:spcAft>
                <a:spcPts val="600"/>
              </a:spcAft>
              <a:buFont typeface="+mj-lt"/>
              <a:buAutoNum type="arabicPeriod" startAt="241"/>
            </a:pPr>
            <a:r>
              <a:rPr lang="en-GB" sz="2000" dirty="0"/>
              <a:t>Fiscal Electronic Devices will help improve VAT collection, reduce revenue leakages and ensure that businesses account properly for VAT they collect. </a:t>
            </a:r>
          </a:p>
          <a:p>
            <a:pPr marL="627063" lvl="0" indent="-627063" algn="just">
              <a:lnSpc>
                <a:spcPct val="100000"/>
              </a:lnSpc>
              <a:spcBef>
                <a:spcPts val="1600"/>
              </a:spcBef>
              <a:spcAft>
                <a:spcPts val="600"/>
              </a:spcAft>
              <a:buFont typeface="+mj-lt"/>
              <a:buAutoNum type="arabicPeriod" startAt="241"/>
            </a:pPr>
            <a:endParaRPr lang="en-GB" sz="2000" b="1"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Fiscal Electronic Devices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1345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107</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Review of Core Tax Laws</a:t>
            </a: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86170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108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17196"/>
            <a:ext cx="7886700" cy="3904091"/>
          </a:xfrm>
        </p:spPr>
        <p:txBody>
          <a:bodyPr>
            <a:noAutofit/>
          </a:bodyPr>
          <a:lstStyle/>
          <a:p>
            <a:pPr marL="627063" lvl="0" indent="-627063" algn="just">
              <a:lnSpc>
                <a:spcPct val="100000"/>
              </a:lnSpc>
              <a:spcBef>
                <a:spcPts val="1600"/>
              </a:spcBef>
              <a:spcAft>
                <a:spcPts val="600"/>
              </a:spcAft>
              <a:buFont typeface="+mj-lt"/>
              <a:buAutoNum type="arabicPeriod" startAt="244"/>
            </a:pPr>
            <a:r>
              <a:rPr lang="en-GB" sz="2000" dirty="0"/>
              <a:t>Mr. Speaker, Government has completed a comprehensive review of the Customs Act and the Excise Duty Act. The Bills are being laid before this House as part of this Mid-Year Fiscal Policy Review.</a:t>
            </a:r>
          </a:p>
          <a:p>
            <a:pPr marL="627063" lvl="0" indent="-627063" algn="just">
              <a:lnSpc>
                <a:spcPct val="100000"/>
              </a:lnSpc>
              <a:spcBef>
                <a:spcPts val="1600"/>
              </a:spcBef>
              <a:spcAft>
                <a:spcPts val="600"/>
              </a:spcAft>
              <a:buFont typeface="+mj-lt"/>
              <a:buAutoNum type="arabicPeriod" startAt="244"/>
            </a:pPr>
            <a:r>
              <a:rPr lang="en-GB" sz="2000" dirty="0"/>
              <a:t>I respectfully urge Honourable Members to give the Customs and Excise Bills the expeditious consideration they deserve, so that these important reforms can be implemented without delay.</a:t>
            </a:r>
          </a:p>
          <a:p>
            <a:pPr marL="627063" lvl="0" indent="-627063" algn="just">
              <a:lnSpc>
                <a:spcPct val="100000"/>
              </a:lnSpc>
              <a:spcBef>
                <a:spcPts val="1600"/>
              </a:spcBef>
              <a:spcAft>
                <a:spcPts val="600"/>
              </a:spcAft>
              <a:buFont typeface="+mj-lt"/>
              <a:buAutoNum type="arabicPeriod" startAt="244"/>
            </a:pPr>
            <a:endParaRPr lang="en-GB" sz="2000" b="1"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Review of Core Tax Laws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67106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109</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Customs Reforms</a:t>
            </a: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55268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258170"/>
            <a:ext cx="7886700" cy="4063117"/>
          </a:xfrm>
        </p:spPr>
        <p:txBody>
          <a:bodyPr>
            <a:noAutofit/>
          </a:bodyPr>
          <a:lstStyle/>
          <a:p>
            <a:pPr marL="627063" lvl="0" indent="-627063" algn="just">
              <a:lnSpc>
                <a:spcPct val="100000"/>
              </a:lnSpc>
              <a:spcBef>
                <a:spcPts val="1600"/>
              </a:spcBef>
              <a:spcAft>
                <a:spcPts val="400"/>
              </a:spcAft>
              <a:buFont typeface="+mj-lt"/>
              <a:buAutoNum type="arabicPeriod" startAt="246"/>
            </a:pPr>
            <a:r>
              <a:rPr lang="en-GB" sz="2000" dirty="0"/>
              <a:t>Mr. Speaker, trade facilitation must never become a vehicle for tax evasion. </a:t>
            </a:r>
          </a:p>
          <a:p>
            <a:pPr marL="627063" lvl="0" indent="-627063" algn="just">
              <a:lnSpc>
                <a:spcPct val="100000"/>
              </a:lnSpc>
              <a:spcBef>
                <a:spcPts val="1600"/>
              </a:spcBef>
              <a:spcAft>
                <a:spcPts val="400"/>
              </a:spcAft>
              <a:buFont typeface="+mj-lt"/>
              <a:buAutoNum type="arabicPeriod" startAt="246"/>
            </a:pPr>
            <a:r>
              <a:rPr lang="en-GB" sz="2000" dirty="0"/>
              <a:t>Yet, between 2020 and 2025, while 63 percent of taxable imports entered directly into home consumption, the remaining 37 percent passed through the customs suspense framework, including warehousing, transit, temporary admissions and free zones.</a:t>
            </a:r>
          </a:p>
          <a:p>
            <a:pPr marL="627063" lvl="0" indent="-627063" algn="just">
              <a:lnSpc>
                <a:spcPct val="100000"/>
              </a:lnSpc>
              <a:spcBef>
                <a:spcPts val="1600"/>
              </a:spcBef>
              <a:spcAft>
                <a:spcPts val="400"/>
              </a:spcAft>
              <a:buFont typeface="+mj-lt"/>
              <a:buAutoNum type="arabicPeriod" startAt="246"/>
            </a:pPr>
            <a:r>
              <a:rPr lang="en-GB" sz="2000" dirty="0"/>
              <a:t>These procedures exist to facilitate legitimate trade. However, they have increasingly been exploited to evade duties and divert goods into the domestic market without paying a single cedi in taxes.</a:t>
            </a:r>
          </a:p>
          <a:p>
            <a:pPr marL="627063" lvl="0" indent="-627063" algn="just">
              <a:lnSpc>
                <a:spcPct val="100000"/>
              </a:lnSpc>
              <a:spcBef>
                <a:spcPts val="1600"/>
              </a:spcBef>
              <a:spcAft>
                <a:spcPts val="600"/>
              </a:spcAft>
              <a:buFont typeface="+mj-lt"/>
              <a:buAutoNum type="arabicPeriod" startAt="246"/>
            </a:pPr>
            <a:endParaRPr lang="en-GB" sz="2000" b="1"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00971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258170"/>
            <a:ext cx="7886700" cy="3625795"/>
          </a:xfrm>
        </p:spPr>
        <p:txBody>
          <a:bodyPr>
            <a:noAutofit/>
          </a:bodyPr>
          <a:lstStyle/>
          <a:p>
            <a:pPr marL="627063" lvl="0" indent="-627063" algn="just">
              <a:lnSpc>
                <a:spcPct val="100000"/>
              </a:lnSpc>
              <a:spcBef>
                <a:spcPts val="1600"/>
              </a:spcBef>
              <a:spcAft>
                <a:spcPts val="600"/>
              </a:spcAft>
              <a:buFont typeface="+mj-lt"/>
              <a:buAutoNum type="arabicPeriod" startAt="249"/>
            </a:pPr>
            <a:r>
              <a:rPr lang="en-GB" sz="2000" dirty="0"/>
              <a:t>Mr. Speaker, the cost extends far beyond lost revenue. Honest Ghanaian manufacturers are being forced to compete with imported goods that entered the domestic market through tax evasion. </a:t>
            </a:r>
          </a:p>
          <a:p>
            <a:pPr marL="627063" lvl="0" indent="-627063" algn="just">
              <a:lnSpc>
                <a:spcPct val="100000"/>
              </a:lnSpc>
              <a:spcBef>
                <a:spcPts val="1600"/>
              </a:spcBef>
              <a:spcAft>
                <a:spcPts val="600"/>
              </a:spcAft>
              <a:buFont typeface="+mj-lt"/>
              <a:buAutoNum type="arabicPeriod" startAt="249"/>
            </a:pPr>
            <a:r>
              <a:rPr lang="en-GB" sz="2000" dirty="0"/>
              <a:t>That is not fair competition. It is an unfair burden on every law-abiding Ghanaian business. It must end.</a:t>
            </a:r>
          </a:p>
          <a:p>
            <a:pPr marL="627063" lvl="0" indent="-627063" algn="just">
              <a:lnSpc>
                <a:spcPct val="100000"/>
              </a:lnSpc>
              <a:spcBef>
                <a:spcPts val="1600"/>
              </a:spcBef>
              <a:spcAft>
                <a:spcPts val="600"/>
              </a:spcAft>
              <a:buFont typeface="+mj-lt"/>
              <a:buAutoNum type="arabicPeriod" startAt="249"/>
            </a:pPr>
            <a:r>
              <a:rPr lang="en-GB" sz="2000" dirty="0"/>
              <a:t>The Customs Bill before this House introduces bold reforms to close these loopholes and restore the integrity of Ghana’s customs administration.</a:t>
            </a:r>
          </a:p>
          <a:p>
            <a:pPr marL="627063" lvl="0" indent="-627063" algn="just">
              <a:lnSpc>
                <a:spcPct val="100000"/>
              </a:lnSpc>
              <a:spcBef>
                <a:spcPts val="1600"/>
              </a:spcBef>
              <a:spcAft>
                <a:spcPts val="600"/>
              </a:spcAft>
              <a:buFont typeface="+mj-lt"/>
              <a:buAutoNum type="arabicPeriod" startAt="249"/>
            </a:pPr>
            <a:endParaRPr lang="en-GB" sz="2000" b="1"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47254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361537"/>
            <a:ext cx="7886700" cy="3522428"/>
          </a:xfrm>
        </p:spPr>
        <p:txBody>
          <a:bodyPr>
            <a:noAutofit/>
          </a:bodyPr>
          <a:lstStyle/>
          <a:p>
            <a:pPr marL="627063" lvl="0" indent="-627063" algn="just">
              <a:lnSpc>
                <a:spcPct val="100000"/>
              </a:lnSpc>
              <a:spcBef>
                <a:spcPts val="1600"/>
              </a:spcBef>
              <a:spcAft>
                <a:spcPts val="600"/>
              </a:spcAft>
              <a:buFont typeface="+mj-lt"/>
              <a:buAutoNum type="arabicPeriod" startAt="252"/>
            </a:pPr>
            <a:r>
              <a:rPr lang="en-GB" sz="2000" dirty="0"/>
              <a:t>To curb the abuse of the warehousing framework, Government will introduce statutory maximum warehousing periods as follows:</a:t>
            </a:r>
          </a:p>
          <a:p>
            <a:pPr marL="801688" indent="-222250" algn="just">
              <a:lnSpc>
                <a:spcPct val="100000"/>
              </a:lnSpc>
              <a:spcBef>
                <a:spcPts val="0"/>
              </a:spcBef>
              <a:spcAft>
                <a:spcPts val="600"/>
              </a:spcAft>
            </a:pPr>
            <a:r>
              <a:rPr lang="en-GB" sz="2000" dirty="0"/>
              <a:t>Perishable goods – three months;</a:t>
            </a:r>
          </a:p>
          <a:p>
            <a:pPr marL="801688" indent="-222250" algn="just">
              <a:lnSpc>
                <a:spcPct val="100000"/>
              </a:lnSpc>
              <a:spcBef>
                <a:spcPts val="0"/>
              </a:spcBef>
              <a:spcAft>
                <a:spcPts val="400"/>
              </a:spcAft>
            </a:pPr>
            <a:r>
              <a:rPr lang="en-GB" sz="2000" dirty="0"/>
              <a:t>General goods – six months; and</a:t>
            </a:r>
          </a:p>
          <a:p>
            <a:pPr marL="801688" indent="-222250" algn="just">
              <a:lnSpc>
                <a:spcPct val="100000"/>
              </a:lnSpc>
              <a:spcBef>
                <a:spcPts val="0"/>
              </a:spcBef>
              <a:spcAft>
                <a:spcPts val="400"/>
              </a:spcAft>
            </a:pPr>
            <a:r>
              <a:rPr lang="en-GB" sz="2000" dirty="0"/>
              <a:t>Raw materials – twelve months.</a:t>
            </a:r>
          </a:p>
          <a:p>
            <a:pPr marL="627063" indent="-619125" algn="just">
              <a:lnSpc>
                <a:spcPct val="100000"/>
              </a:lnSpc>
              <a:spcBef>
                <a:spcPts val="1800"/>
              </a:spcBef>
              <a:spcAft>
                <a:spcPts val="400"/>
              </a:spcAft>
              <a:buFont typeface="+mj-lt"/>
              <a:buAutoNum type="arabicPeriod" startAt="253"/>
            </a:pPr>
            <a:r>
              <a:rPr lang="en-GB" sz="2000" dirty="0"/>
              <a:t>Re-warehousing will be restricted to a maximum of six months, ending the practice of rolling warehousing. </a:t>
            </a:r>
          </a:p>
          <a:p>
            <a:pPr marL="579438" indent="0" algn="just">
              <a:lnSpc>
                <a:spcPct val="100000"/>
              </a:lnSpc>
              <a:spcBef>
                <a:spcPts val="0"/>
              </a:spcBef>
              <a:spcAft>
                <a:spcPts val="400"/>
              </a:spcAft>
              <a:buNone/>
            </a:pPr>
            <a:endParaRPr lang="en-GB" sz="2000"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4042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441049"/>
            <a:ext cx="7886700" cy="3442915"/>
          </a:xfrm>
        </p:spPr>
        <p:txBody>
          <a:bodyPr>
            <a:noAutofit/>
          </a:bodyPr>
          <a:lstStyle/>
          <a:p>
            <a:pPr marL="714375" indent="-666750" algn="just">
              <a:lnSpc>
                <a:spcPct val="100000"/>
              </a:lnSpc>
              <a:spcBef>
                <a:spcPts val="1600"/>
              </a:spcBef>
              <a:spcAft>
                <a:spcPts val="400"/>
              </a:spcAft>
              <a:buFont typeface="+mj-lt"/>
              <a:buAutoNum type="arabicPeriod" startAt="254"/>
            </a:pPr>
            <a:r>
              <a:rPr lang="en-GB" sz="2000" dirty="0"/>
              <a:t>In addition, every bonded warehouse will be required to operate electronic inventory systems linked to Customs to enable real-time monitoring and audit control.</a:t>
            </a:r>
          </a:p>
          <a:p>
            <a:pPr marL="714375" indent="-666750" algn="just">
              <a:lnSpc>
                <a:spcPct val="100000"/>
              </a:lnSpc>
              <a:spcBef>
                <a:spcPts val="1600"/>
              </a:spcBef>
              <a:spcAft>
                <a:spcPts val="400"/>
              </a:spcAft>
              <a:buFont typeface="+mj-lt"/>
              <a:buAutoNum type="arabicPeriod" startAt="254"/>
            </a:pPr>
            <a:r>
              <a:rPr lang="en-GB" sz="2000" dirty="0"/>
              <a:t>Mr. Speaker, these are not merely administrative adjustments. </a:t>
            </a:r>
          </a:p>
          <a:p>
            <a:pPr marL="714375" indent="-666750" algn="just">
              <a:lnSpc>
                <a:spcPct val="100000"/>
              </a:lnSpc>
              <a:spcBef>
                <a:spcPts val="1600"/>
              </a:spcBef>
              <a:spcAft>
                <a:spcPts val="400"/>
              </a:spcAft>
              <a:buFont typeface="+mj-lt"/>
              <a:buAutoNum type="arabicPeriod" startAt="254"/>
            </a:pPr>
            <a:r>
              <a:rPr lang="en-GB" sz="2000" dirty="0"/>
              <a:t>They are structural reforms designed to accelerate revenue collection, reduce port congestion, improve compliance and provide greater certainty for legitimate businesses.</a:t>
            </a:r>
          </a:p>
          <a:p>
            <a:pPr marL="579438" indent="0" algn="just">
              <a:lnSpc>
                <a:spcPct val="100000"/>
              </a:lnSpc>
              <a:spcBef>
                <a:spcPts val="0"/>
              </a:spcBef>
              <a:spcAft>
                <a:spcPts val="400"/>
              </a:spcAft>
              <a:buNone/>
            </a:pPr>
            <a:endParaRPr lang="en-GB" sz="2000"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43159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0" y="2313831"/>
            <a:ext cx="7886700" cy="3784820"/>
          </a:xfrm>
        </p:spPr>
        <p:txBody>
          <a:bodyPr>
            <a:noAutofit/>
          </a:bodyPr>
          <a:lstStyle/>
          <a:p>
            <a:pPr marL="627063" indent="-619125" algn="just">
              <a:lnSpc>
                <a:spcPct val="100000"/>
              </a:lnSpc>
              <a:spcBef>
                <a:spcPts val="1600"/>
              </a:spcBef>
              <a:spcAft>
                <a:spcPts val="400"/>
              </a:spcAft>
              <a:buFont typeface="+mj-lt"/>
              <a:buAutoNum type="arabicPeriod" startAt="257"/>
            </a:pPr>
            <a:r>
              <a:rPr lang="en-GB" sz="2000" dirty="0"/>
              <a:t>Government is also introducing the First Port Duty Rule. Under this reform, duties and taxes on goods declared for transit will become due at the first port of entry, removing one of the biggest avenues for false declarations and 	revenue leakage.</a:t>
            </a:r>
          </a:p>
          <a:p>
            <a:pPr marL="627063" indent="-619125" algn="just">
              <a:lnSpc>
                <a:spcPct val="100000"/>
              </a:lnSpc>
              <a:spcBef>
                <a:spcPts val="1600"/>
              </a:spcBef>
              <a:spcAft>
                <a:spcPts val="400"/>
              </a:spcAft>
              <a:buFont typeface="+mj-lt"/>
              <a:buAutoNum type="arabicPeriod" startAt="257"/>
            </a:pPr>
            <a:r>
              <a:rPr lang="en-GB" sz="2000" dirty="0"/>
              <a:t>Appropriate customs-to-customs arrangements with destination countries will ensure that legitimate transit trade continues seamlessly while protecting Ghana’s revenue.</a:t>
            </a:r>
          </a:p>
          <a:p>
            <a:pPr marL="627063" indent="-619125" algn="just">
              <a:lnSpc>
                <a:spcPct val="100000"/>
              </a:lnSpc>
              <a:spcBef>
                <a:spcPts val="1600"/>
              </a:spcBef>
              <a:spcAft>
                <a:spcPts val="400"/>
              </a:spcAft>
              <a:buFont typeface="+mj-lt"/>
              <a:buAutoNum type="arabicPeriod" startAt="257"/>
            </a:pPr>
            <a:r>
              <a:rPr lang="en-GB" sz="2000" dirty="0"/>
              <a:t>Mr. Speaker, the Free Zones regime was established to promote export-led industrialisation, not to serve as a duty-free trading and storage hub. </a:t>
            </a:r>
          </a:p>
          <a:p>
            <a:pPr marL="579438" indent="0" algn="just">
              <a:lnSpc>
                <a:spcPct val="100000"/>
              </a:lnSpc>
              <a:spcBef>
                <a:spcPts val="0"/>
              </a:spcBef>
              <a:spcAft>
                <a:spcPts val="400"/>
              </a:spcAft>
              <a:buNone/>
            </a:pPr>
            <a:endParaRPr lang="en-GB" sz="2000"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58880"/>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89747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194561"/>
            <a:ext cx="7886701" cy="4206239"/>
          </a:xfrm>
        </p:spPr>
        <p:txBody>
          <a:bodyPr>
            <a:noAutofit/>
          </a:bodyPr>
          <a:lstStyle/>
          <a:p>
            <a:pPr marL="627063" indent="-619125" algn="just">
              <a:lnSpc>
                <a:spcPct val="100000"/>
              </a:lnSpc>
              <a:spcBef>
                <a:spcPts val="1400"/>
              </a:spcBef>
              <a:spcAft>
                <a:spcPts val="200"/>
              </a:spcAft>
              <a:buFont typeface="+mj-lt"/>
              <a:buAutoNum type="arabicPeriod" startAt="260"/>
            </a:pPr>
            <a:r>
              <a:rPr lang="en-GB" sz="2000" dirty="0"/>
              <a:t>Unfortunately, over time, that objective has been undermined by abuse of the regime and weak controls 	over the use of raw materials.</a:t>
            </a:r>
          </a:p>
          <a:p>
            <a:pPr marL="627063" indent="-619125" algn="just">
              <a:lnSpc>
                <a:spcPct val="100000"/>
              </a:lnSpc>
              <a:spcBef>
                <a:spcPts val="1400"/>
              </a:spcBef>
              <a:spcAft>
                <a:spcPts val="200"/>
              </a:spcAft>
              <a:buFont typeface="+mj-lt"/>
              <a:buAutoNum type="arabicPeriod" startAt="260"/>
            </a:pPr>
            <a:r>
              <a:rPr lang="en-GB" sz="2000" dirty="0"/>
              <a:t>Ghana’s Free Zones will once again serve their original purpose, building domestic industry, expanding exports and creating quality jobs for Ghanaians.</a:t>
            </a:r>
          </a:p>
          <a:p>
            <a:pPr marL="627063" indent="-619125" algn="just">
              <a:lnSpc>
                <a:spcPct val="100000"/>
              </a:lnSpc>
              <a:spcBef>
                <a:spcPts val="1400"/>
              </a:spcBef>
              <a:spcAft>
                <a:spcPts val="200"/>
              </a:spcAft>
              <a:buFont typeface="+mj-lt"/>
              <a:buAutoNum type="arabicPeriod" startAt="260"/>
            </a:pPr>
            <a:r>
              <a:rPr lang="en-GB" sz="2000" dirty="0"/>
              <a:t>Mr. Speaker, Government will also strengthen import declarations and valuation by mandating the use of the appropriate Tax Identification Number for all importers, enhancing oversight of Import Declaration Forms, 	introducing statutory timelines for processing declarations, and improving the valuation framework for leasehold transactions.</a:t>
            </a:r>
          </a:p>
          <a:p>
            <a:pPr marL="579438" indent="0" algn="just">
              <a:lnSpc>
                <a:spcPct val="100000"/>
              </a:lnSpc>
              <a:spcBef>
                <a:spcPts val="0"/>
              </a:spcBef>
              <a:spcAft>
                <a:spcPts val="400"/>
              </a:spcAft>
              <a:buNone/>
            </a:pPr>
            <a:endParaRPr lang="en-GB" sz="2000" dirty="0"/>
          </a:p>
          <a:p>
            <a:pPr marL="674688" lvl="0" indent="-666750" algn="just">
              <a:lnSpc>
                <a:spcPct val="100000"/>
              </a:lnSpc>
              <a:spcBef>
                <a:spcPts val="1600"/>
              </a:spcBef>
              <a:spcAft>
                <a:spcPts val="600"/>
              </a:spcAft>
              <a:buFont typeface="+mj-lt"/>
              <a:buAutoNum type="arabicPeriod" startAt="226"/>
            </a:pPr>
            <a:endParaRPr lang="en-GB" sz="2000" dirty="0"/>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7661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194561"/>
            <a:ext cx="7886701" cy="4206239"/>
          </a:xfrm>
        </p:spPr>
        <p:txBody>
          <a:bodyPr>
            <a:noAutofit/>
          </a:bodyPr>
          <a:lstStyle/>
          <a:p>
            <a:pPr marL="627063" indent="-619125" algn="just">
              <a:lnSpc>
                <a:spcPct val="100000"/>
              </a:lnSpc>
              <a:spcBef>
                <a:spcPts val="1200"/>
              </a:spcBef>
              <a:spcAft>
                <a:spcPts val="400"/>
              </a:spcAft>
              <a:buFont typeface="+mj-lt"/>
              <a:buAutoNum type="arabicPeriod" startAt="263"/>
            </a:pPr>
            <a:r>
              <a:rPr lang="en-GB" sz="2000" dirty="0"/>
              <a:t>Mr. Speaker, downstream petroleum operations have for 	too long operated with fragmented controls and weak 	integration into Customs systems. </a:t>
            </a:r>
          </a:p>
          <a:p>
            <a:pPr marL="627063" indent="-619125" algn="just">
              <a:lnSpc>
                <a:spcPct val="100000"/>
              </a:lnSpc>
              <a:spcBef>
                <a:spcPts val="1200"/>
              </a:spcBef>
              <a:spcAft>
                <a:spcPts val="400"/>
              </a:spcAft>
              <a:buFont typeface="+mj-lt"/>
              <a:buAutoNum type="arabicPeriod" startAt="263"/>
            </a:pPr>
            <a:r>
              <a:rPr lang="en-GB" sz="2000" dirty="0"/>
              <a:t>The bunkering and ship-stores regimes have consequently become vulnerable to diversion, under-declaration and smuggling. This economy can no longer afford those leakages.</a:t>
            </a:r>
          </a:p>
          <a:p>
            <a:pPr marL="627063" indent="-619125" algn="just">
              <a:lnSpc>
                <a:spcPct val="100000"/>
              </a:lnSpc>
              <a:spcBef>
                <a:spcPts val="1200"/>
              </a:spcBef>
              <a:spcAft>
                <a:spcPts val="400"/>
              </a:spcAft>
              <a:buFont typeface="+mj-lt"/>
              <a:buAutoNum type="arabicPeriod" startAt="263"/>
            </a:pPr>
            <a:r>
              <a:rPr lang="en-GB" sz="2000" dirty="0"/>
              <a:t>Government will therefore enforce the statutory requirement for bank guarantees on the lifting of refined petroleum products and require product movements to be undertaken only through approved pipelines and electronically tracked distribution systems.</a:t>
            </a:r>
          </a:p>
          <a:p>
            <a:pPr marL="801688" lvl="0" indent="-793750" algn="just">
              <a:lnSpc>
                <a:spcPct val="100000"/>
              </a:lnSpc>
              <a:buFont typeface="+mj-lt"/>
              <a:buAutoNum type="arabicPeriod" startAt="224"/>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41922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226365"/>
            <a:ext cx="7886701" cy="4174435"/>
          </a:xfrm>
        </p:spPr>
        <p:txBody>
          <a:bodyPr>
            <a:noAutofit/>
          </a:bodyPr>
          <a:lstStyle/>
          <a:p>
            <a:pPr marL="674688" lvl="0" indent="-666750" algn="just">
              <a:lnSpc>
                <a:spcPct val="100000"/>
              </a:lnSpc>
              <a:buFont typeface="+mj-lt"/>
              <a:buAutoNum type="arabicPeriod" startAt="266"/>
            </a:pPr>
            <a:r>
              <a:rPr lang="en-GB" sz="2000" dirty="0"/>
              <a:t>Mr. Speaker, Government will also remove the tax exemption on bunkering services, in line with international practice, to curb smuggling, strengthen compliance and protect much-needed revenue.</a:t>
            </a:r>
          </a:p>
          <a:p>
            <a:pPr marL="801688" lvl="0" indent="-793750" algn="just">
              <a:lnSpc>
                <a:spcPct val="100000"/>
              </a:lnSpc>
              <a:buFont typeface="+mj-lt"/>
              <a:buAutoNum type="arabicPeriod" startAt="266"/>
            </a:pPr>
            <a:endParaRPr lang="en-GB" sz="2000" dirty="0"/>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Customs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12063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118</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Excise Duty Reforms</a:t>
            </a: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72994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119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37683"/>
            <a:ext cx="7783831" cy="4063117"/>
          </a:xfrm>
        </p:spPr>
        <p:txBody>
          <a:bodyPr>
            <a:noAutofit/>
          </a:bodyPr>
          <a:lstStyle/>
          <a:p>
            <a:pPr marL="674688" lvl="0" indent="-666750" algn="just">
              <a:lnSpc>
                <a:spcPct val="100000"/>
              </a:lnSpc>
              <a:spcBef>
                <a:spcPts val="1600"/>
              </a:spcBef>
              <a:spcAft>
                <a:spcPts val="400"/>
              </a:spcAft>
              <a:buFont typeface="+mj-lt"/>
              <a:buAutoNum type="arabicPeriod" startAt="267"/>
            </a:pPr>
            <a:r>
              <a:rPr lang="en-GB" sz="2000" dirty="0"/>
              <a:t>Mr. Speaker, the evidence for reform is equally compelling in the area of excise duties.</a:t>
            </a:r>
          </a:p>
          <a:p>
            <a:pPr marL="674688" lvl="0" indent="-666750" algn="just">
              <a:lnSpc>
                <a:spcPct val="100000"/>
              </a:lnSpc>
              <a:spcBef>
                <a:spcPts val="1600"/>
              </a:spcBef>
              <a:spcAft>
                <a:spcPts val="400"/>
              </a:spcAft>
              <a:buFont typeface="+mj-lt"/>
              <a:buAutoNum type="arabicPeriod" startAt="267"/>
            </a:pPr>
            <a:r>
              <a:rPr lang="en-GB" sz="2000" dirty="0"/>
              <a:t>Analysis of wine and spirit imports between 2023 and 2025 shows a taxable value of over GH¢5 billion. However, about 78 percent, worth nearly GH¢4 billion, entered customs procedures such as warehousing, transit, temporary admission and free zones without attracting excise duty.</a:t>
            </a:r>
          </a:p>
          <a:p>
            <a:pPr marL="674688" lvl="0" indent="-666750" algn="just">
              <a:lnSpc>
                <a:spcPct val="100000"/>
              </a:lnSpc>
              <a:spcBef>
                <a:spcPts val="1600"/>
              </a:spcBef>
              <a:spcAft>
                <a:spcPts val="400"/>
              </a:spcAft>
              <a:buFont typeface="+mj-lt"/>
              <a:buAutoNum type="arabicPeriod" startAt="267"/>
            </a:pPr>
            <a:r>
              <a:rPr lang="en-GB" sz="2000" dirty="0"/>
              <a:t>In other words, almost four out of every five cedis of the potential excise tax base on wine and spirits escaped the 	tax net.</a:t>
            </a:r>
          </a:p>
          <a:p>
            <a:pPr marL="457200" lvl="0" indent="-457200" algn="just">
              <a:lnSpc>
                <a:spcPct val="100000"/>
              </a:lnSpc>
              <a:spcBef>
                <a:spcPts val="1600"/>
              </a:spcBef>
              <a:buFont typeface="+mj-lt"/>
              <a:buAutoNum type="arabicPeriod" startAt="1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Excise Duty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65173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37683"/>
            <a:ext cx="7783831" cy="4063117"/>
          </a:xfrm>
        </p:spPr>
        <p:txBody>
          <a:bodyPr>
            <a:noAutofit/>
          </a:bodyPr>
          <a:lstStyle/>
          <a:p>
            <a:pPr marL="674688" indent="-674688" algn="just">
              <a:lnSpc>
                <a:spcPct val="100000"/>
              </a:lnSpc>
              <a:spcBef>
                <a:spcPts val="1600"/>
              </a:spcBef>
              <a:spcAft>
                <a:spcPts val="400"/>
              </a:spcAft>
              <a:buFont typeface="+mj-lt"/>
              <a:buAutoNum type="arabicPeriod" startAt="270"/>
            </a:pPr>
            <a:r>
              <a:rPr lang="en-US" sz="2000" dirty="0"/>
              <a:t>Mr. Speaker, only one cedi out of every five was subject to excise duty. That is neither efficient nor sustainable, and 	it must change.</a:t>
            </a:r>
          </a:p>
          <a:p>
            <a:pPr marL="674688" indent="-674688" algn="just">
              <a:lnSpc>
                <a:spcPct val="100000"/>
              </a:lnSpc>
              <a:spcBef>
                <a:spcPts val="1600"/>
              </a:spcBef>
              <a:spcAft>
                <a:spcPts val="400"/>
              </a:spcAft>
              <a:buFont typeface="+mj-lt"/>
              <a:buAutoNum type="arabicPeriod" startAt="270"/>
            </a:pPr>
            <a:r>
              <a:rPr lang="en-US" sz="2000" dirty="0"/>
              <a:t>The Excise Duty Bill before this House introduces a comprehensive package of reforms to close these 	leakages. </a:t>
            </a:r>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Excise Duty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21232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37683"/>
            <a:ext cx="7783831" cy="4063117"/>
          </a:xfrm>
        </p:spPr>
        <p:txBody>
          <a:bodyPr>
            <a:noAutofit/>
          </a:bodyPr>
          <a:lstStyle/>
          <a:p>
            <a:pPr marL="674688" indent="-674688" algn="just">
              <a:lnSpc>
                <a:spcPct val="100000"/>
              </a:lnSpc>
              <a:spcBef>
                <a:spcPts val="1600"/>
              </a:spcBef>
              <a:spcAft>
                <a:spcPts val="400"/>
              </a:spcAft>
              <a:buFont typeface="+mj-lt"/>
              <a:buAutoNum type="arabicPeriod" startAt="272"/>
            </a:pPr>
            <a:r>
              <a:rPr lang="en-US" sz="2000" dirty="0"/>
              <a:t>Specifically, Government will:</a:t>
            </a:r>
          </a:p>
          <a:p>
            <a:pPr marL="896938" indent="-182563" algn="just">
              <a:lnSpc>
                <a:spcPct val="100000"/>
              </a:lnSpc>
              <a:spcBef>
                <a:spcPts val="1600"/>
              </a:spcBef>
              <a:spcAft>
                <a:spcPts val="400"/>
              </a:spcAft>
              <a:buFont typeface="+mj-lt"/>
              <a:buAutoNum type="romanLcPeriod"/>
            </a:pPr>
            <a:r>
              <a:rPr lang="en-US" sz="2000" dirty="0"/>
              <a:t>⁠introduce a hybrid excise system combining value-based and quantity-based taxation for wines and spirits to eliminate persistent undervaluation and misclassification and ensure a minimum level of tax is paid regardless of the declared value;</a:t>
            </a:r>
          </a:p>
          <a:p>
            <a:pPr marL="896938" indent="-182563" algn="just">
              <a:lnSpc>
                <a:spcPct val="100000"/>
              </a:lnSpc>
              <a:spcBef>
                <a:spcPts val="1600"/>
              </a:spcBef>
              <a:spcAft>
                <a:spcPts val="400"/>
              </a:spcAft>
              <a:buFont typeface="+mj-lt"/>
              <a:buAutoNum type="romanLcPeriod"/>
            </a:pPr>
            <a:r>
              <a:rPr lang="en-US" sz="2000" dirty="0"/>
              <a:t>review the existing sliding-scale excise rates for beer and stout products to better align them with Government’s revenue objectives while preserving the incentives for local production;</a:t>
            </a:r>
          </a:p>
          <a:p>
            <a:pPr marL="0" indent="0" algn="just">
              <a:lnSpc>
                <a:spcPct val="100000"/>
              </a:lnSpc>
              <a:spcBef>
                <a:spcPts val="1600"/>
              </a:spcBef>
              <a:spcAft>
                <a:spcPts val="400"/>
              </a:spcAft>
              <a:buNone/>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Excise Duty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74872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37683"/>
            <a:ext cx="7783831" cy="4063117"/>
          </a:xfrm>
        </p:spPr>
        <p:txBody>
          <a:bodyPr>
            <a:noAutofit/>
          </a:bodyPr>
          <a:lstStyle/>
          <a:p>
            <a:pPr marL="514350" lvl="0" indent="-514350" algn="just">
              <a:spcBef>
                <a:spcPts val="1600"/>
              </a:spcBef>
              <a:spcAft>
                <a:spcPts val="400"/>
              </a:spcAft>
              <a:buFont typeface="+mj-lt"/>
              <a:buAutoNum type="romanLcPeriod" startAt="3"/>
            </a:pPr>
            <a:r>
              <a:rPr lang="en-GB" sz="2000" dirty="0"/>
              <a:t>strengthen compliance through mandatory electronic registration of stockists, a nationwide track-and-trace system, penalties of up to three times the excise duty for tampering, and enforcing the law on requiring bank guarantees; and</a:t>
            </a:r>
            <a:endParaRPr lang="en-US" sz="2000" dirty="0"/>
          </a:p>
          <a:p>
            <a:pPr marL="514350" lvl="0" indent="-514350" algn="just">
              <a:spcBef>
                <a:spcPts val="1600"/>
              </a:spcBef>
              <a:spcAft>
                <a:spcPts val="400"/>
              </a:spcAft>
              <a:buFont typeface="+mj-lt"/>
              <a:buAutoNum type="romanLcPeriod" startAt="3"/>
            </a:pPr>
            <a:r>
              <a:rPr lang="en-GB" sz="2000" dirty="0"/>
              <a:t>abolish the payment of 20 percent excise duty on locally manufactured fruit juices introduced in 2023. This is to support </a:t>
            </a:r>
            <a:r>
              <a:rPr lang="en-GB" sz="2000" dirty="0" err="1"/>
              <a:t>agro</a:t>
            </a:r>
            <a:r>
              <a:rPr lang="en-GB" sz="2000" dirty="0"/>
              <a:t>-processing and job creation.</a:t>
            </a: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Excise Duty Reforms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0327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123</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Publican AI Trade Solution</a:t>
            </a: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79830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37683"/>
            <a:ext cx="7783831" cy="4063117"/>
          </a:xfrm>
        </p:spPr>
        <p:txBody>
          <a:bodyPr>
            <a:noAutofit/>
          </a:bodyPr>
          <a:lstStyle/>
          <a:p>
            <a:pPr marL="627063" lvl="0" indent="-627063" algn="just">
              <a:lnSpc>
                <a:spcPct val="100000"/>
              </a:lnSpc>
              <a:spcBef>
                <a:spcPts val="1600"/>
              </a:spcBef>
              <a:spcAft>
                <a:spcPts val="400"/>
              </a:spcAft>
              <a:buFont typeface="+mj-lt"/>
              <a:buAutoNum type="arabicPeriod" startAt="273"/>
            </a:pPr>
            <a:r>
              <a:rPr lang="en-US" sz="2000" dirty="0"/>
              <a:t>Mr. Speaker, technology is already transforming customs administration. The Publican AI Trade Solution was fully deployed in March 2026, and the results have been remarkable.</a:t>
            </a:r>
          </a:p>
          <a:p>
            <a:pPr marL="627063" lvl="0" indent="-627063" algn="just">
              <a:lnSpc>
                <a:spcPct val="100000"/>
              </a:lnSpc>
              <a:spcBef>
                <a:spcPts val="1600"/>
              </a:spcBef>
              <a:spcAft>
                <a:spcPts val="400"/>
              </a:spcAft>
              <a:buFont typeface="+mj-lt"/>
              <a:buAutoNum type="arabicPeriod" startAt="273"/>
            </a:pPr>
            <a:r>
              <a:rPr lang="en-US" sz="2000" b="1" dirty="0"/>
              <a:t>Between the pilot phase (January and February) and the full roll out phase (March to 17th July 2026), the Publican AI Trade Solution increased assessed customs collections by over US$300 million, representing a 17.5 percent uplift over the values originally declared by importers.</a:t>
            </a:r>
          </a:p>
          <a:p>
            <a:pPr marL="514350" lvl="0" indent="-514350" algn="just">
              <a:spcBef>
                <a:spcPts val="1600"/>
              </a:spcBef>
              <a:spcAft>
                <a:spcPts val="400"/>
              </a:spcAft>
              <a:buFont typeface="+mj-lt"/>
              <a:buAutoNum type="arabicPeriod" startAt="27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Publican AI Trade Solution</a:t>
            </a:r>
          </a:p>
        </p:txBody>
      </p:sp>
    </p:spTree>
    <p:extLst>
      <p:ext uri="{BB962C8B-B14F-4D97-AF65-F5344CB8AC3E}">
        <p14:creationId xmlns:p14="http://schemas.microsoft.com/office/powerpoint/2010/main" val="2682390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37683"/>
            <a:ext cx="7783831" cy="4063117"/>
          </a:xfrm>
        </p:spPr>
        <p:txBody>
          <a:bodyPr>
            <a:noAutofit/>
          </a:bodyPr>
          <a:lstStyle/>
          <a:p>
            <a:pPr marL="674688" lvl="0" indent="-674688" algn="just">
              <a:lnSpc>
                <a:spcPct val="100000"/>
              </a:lnSpc>
              <a:spcBef>
                <a:spcPts val="1600"/>
              </a:spcBef>
              <a:spcAft>
                <a:spcPts val="400"/>
              </a:spcAft>
              <a:buFont typeface="+mj-lt"/>
              <a:buAutoNum type="arabicPeriod" startAt="275"/>
            </a:pPr>
            <a:r>
              <a:rPr lang="en-US" sz="2000" dirty="0"/>
              <a:t>Mr. Speaker, Publican increased the aggregate declared cost, insurance and freight value of imports by 	approximately 6.3 percent, but increased assessed collections by 17.5 percent.</a:t>
            </a:r>
          </a:p>
          <a:p>
            <a:pPr marL="674688" lvl="0" indent="-674688" algn="just">
              <a:lnSpc>
                <a:spcPct val="100000"/>
              </a:lnSpc>
              <a:spcBef>
                <a:spcPts val="1600"/>
              </a:spcBef>
              <a:spcAft>
                <a:spcPts val="400"/>
              </a:spcAft>
              <a:buFont typeface="+mj-lt"/>
              <a:buAutoNum type="arabicPeriod" startAt="275"/>
            </a:pPr>
            <a:r>
              <a:rPr lang="en-US" sz="2000" dirty="0"/>
              <a:t>Since deployment, the system has </a:t>
            </a:r>
            <a:r>
              <a:rPr lang="en-US" sz="2000" dirty="0" err="1"/>
              <a:t>analysed</a:t>
            </a:r>
            <a:r>
              <a:rPr lang="en-US" sz="2000" dirty="0"/>
              <a:t> approximately 366,000 import declarations. Nearly one in every four, representing 24 percent, triggered more than one 	valuation risk indicator, requiring further review by Customs officers.</a:t>
            </a:r>
          </a:p>
          <a:p>
            <a:pPr marL="674688" lvl="0" indent="-674688" algn="just">
              <a:lnSpc>
                <a:spcPct val="100000"/>
              </a:lnSpc>
              <a:spcBef>
                <a:spcPts val="1600"/>
              </a:spcBef>
              <a:spcAft>
                <a:spcPts val="400"/>
              </a:spcAft>
              <a:buFont typeface="+mj-lt"/>
              <a:buAutoNum type="arabicPeriod" startAt="275"/>
            </a:pPr>
            <a:r>
              <a:rPr lang="en-US" sz="2000" dirty="0"/>
              <a:t>Before the deployment of Publican AI, many of these declarations would likely have been cleared without scrutiny, leading to substantial revenue loss.</a:t>
            </a:r>
          </a:p>
          <a:p>
            <a:pPr marL="674688" lvl="0" indent="-674688" algn="just">
              <a:lnSpc>
                <a:spcPct val="100000"/>
              </a:lnSpc>
              <a:spcBef>
                <a:spcPts val="1600"/>
              </a:spcBef>
              <a:spcAft>
                <a:spcPts val="400"/>
              </a:spcAft>
              <a:buFont typeface="+mj-lt"/>
              <a:buAutoNum type="arabicPeriod" startAt="275"/>
            </a:pPr>
            <a:endParaRPr lang="en-US" sz="2000" dirty="0"/>
          </a:p>
          <a:p>
            <a:pPr marL="514350" lvl="0" indent="-514350" algn="just">
              <a:spcBef>
                <a:spcPts val="1600"/>
              </a:spcBef>
              <a:spcAft>
                <a:spcPts val="400"/>
              </a:spcAft>
              <a:buFont typeface="+mj-lt"/>
              <a:buAutoNum type="arabicPeriod" startAt="275"/>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Publican AI Trade Solution</a:t>
            </a:r>
          </a:p>
        </p:txBody>
      </p:sp>
    </p:spTree>
    <p:extLst>
      <p:ext uri="{BB962C8B-B14F-4D97-AF65-F5344CB8AC3E}">
        <p14:creationId xmlns:p14="http://schemas.microsoft.com/office/powerpoint/2010/main" val="32349656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186609"/>
            <a:ext cx="7783831" cy="4214191"/>
          </a:xfrm>
        </p:spPr>
        <p:txBody>
          <a:bodyPr>
            <a:noAutofit/>
          </a:bodyPr>
          <a:lstStyle/>
          <a:p>
            <a:pPr marL="674688" lvl="0" indent="-674688" algn="just">
              <a:lnSpc>
                <a:spcPct val="100000"/>
              </a:lnSpc>
              <a:spcBef>
                <a:spcPts val="1400"/>
              </a:spcBef>
              <a:spcAft>
                <a:spcPts val="400"/>
              </a:spcAft>
              <a:buFont typeface="+mj-lt"/>
              <a:buAutoNum type="arabicPeriod" startAt="278"/>
            </a:pPr>
            <a:r>
              <a:rPr lang="en-US" sz="2000" dirty="0"/>
              <a:t>The positive impact on customs revenue collection has been massive. In March 2026 alone, Publican increased assessed collections by US$73.44 million, representing an uplift of 25.7 percent.</a:t>
            </a:r>
          </a:p>
          <a:p>
            <a:pPr marL="674688" lvl="0" indent="-674688" algn="just">
              <a:lnSpc>
                <a:spcPct val="100000"/>
              </a:lnSpc>
              <a:spcBef>
                <a:spcPts val="1400"/>
              </a:spcBef>
              <a:spcAft>
                <a:spcPts val="400"/>
              </a:spcAft>
              <a:buFont typeface="+mj-lt"/>
              <a:buAutoNum type="arabicPeriod" startAt="278"/>
            </a:pPr>
            <a:r>
              <a:rPr lang="en-US" sz="2000" dirty="0"/>
              <a:t>This was followed by additional assessed collections of US$51.63 million in April, US$72.51 million in May, US$55.84 million in June, and US$35.17 million for the first 	17 days of July.</a:t>
            </a:r>
          </a:p>
          <a:p>
            <a:pPr marL="674688" lvl="0" indent="-674688" algn="just">
              <a:lnSpc>
                <a:spcPct val="100000"/>
              </a:lnSpc>
              <a:spcBef>
                <a:spcPts val="1400"/>
              </a:spcBef>
              <a:spcAft>
                <a:spcPts val="400"/>
              </a:spcAft>
              <a:buFont typeface="+mj-lt"/>
              <a:buAutoNum type="arabicPeriod" startAt="278"/>
            </a:pPr>
            <a:r>
              <a:rPr lang="en-US" sz="2000" dirty="0"/>
              <a:t>The impact is also reflected in monthly customs revenue, which has increased from an average of approximately GH¢4 billion in 2025 to between GH¢5.3 billion and GH¢5.5 billion in 2026, despite the significant appreciation of the 	cedi.</a:t>
            </a:r>
          </a:p>
          <a:p>
            <a:pPr marL="674688" lvl="0" indent="-674688" algn="just">
              <a:lnSpc>
                <a:spcPct val="100000"/>
              </a:lnSpc>
              <a:spcBef>
                <a:spcPts val="1600"/>
              </a:spcBef>
              <a:spcAft>
                <a:spcPts val="400"/>
              </a:spcAft>
              <a:buFont typeface="+mj-lt"/>
              <a:buAutoNum type="arabicPeriod" startAt="278"/>
            </a:pPr>
            <a:endParaRPr lang="en-US" sz="2000" dirty="0"/>
          </a:p>
          <a:p>
            <a:pPr marL="514350" lvl="0" indent="-514350" algn="just">
              <a:spcBef>
                <a:spcPts val="1600"/>
              </a:spcBef>
              <a:spcAft>
                <a:spcPts val="400"/>
              </a:spcAft>
              <a:buFont typeface="+mj-lt"/>
              <a:buAutoNum type="arabicPeriod" startAt="278"/>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Publican AI Trade Solution</a:t>
            </a:r>
          </a:p>
        </p:txBody>
      </p:sp>
    </p:spTree>
    <p:extLst>
      <p:ext uri="{BB962C8B-B14F-4D97-AF65-F5344CB8AC3E}">
        <p14:creationId xmlns:p14="http://schemas.microsoft.com/office/powerpoint/2010/main" val="31026619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186609"/>
            <a:ext cx="7783831" cy="4214191"/>
          </a:xfrm>
        </p:spPr>
        <p:txBody>
          <a:bodyPr>
            <a:noAutofit/>
          </a:bodyPr>
          <a:lstStyle/>
          <a:p>
            <a:pPr marL="674688" lvl="0" indent="-674688" algn="just">
              <a:lnSpc>
                <a:spcPct val="100000"/>
              </a:lnSpc>
              <a:spcBef>
                <a:spcPts val="1600"/>
              </a:spcBef>
              <a:spcAft>
                <a:spcPts val="400"/>
              </a:spcAft>
              <a:buFont typeface="+mj-lt"/>
              <a:buAutoNum type="arabicPeriod" startAt="281"/>
            </a:pPr>
            <a:r>
              <a:rPr lang="en-US" sz="2000" dirty="0"/>
              <a:t>Mr. Speaker, I have included some of the cases identified by the Publican system in the Mid-year Review document.</a:t>
            </a:r>
          </a:p>
          <a:p>
            <a:pPr marL="674688" lvl="0" indent="-674688" algn="just">
              <a:lnSpc>
                <a:spcPct val="100000"/>
              </a:lnSpc>
              <a:spcBef>
                <a:spcPts val="1600"/>
              </a:spcBef>
              <a:spcAft>
                <a:spcPts val="400"/>
              </a:spcAft>
              <a:buFont typeface="+mj-lt"/>
              <a:buAutoNum type="arabicPeriod" startAt="281"/>
            </a:pPr>
            <a:r>
              <a:rPr lang="en-US" sz="2000" dirty="0"/>
              <a:t>In each instance, the declared value was only a fraction of the value assessed by Publican AI. </a:t>
            </a:r>
          </a:p>
          <a:p>
            <a:pPr marL="674688" lvl="0" indent="-674688" algn="just">
              <a:lnSpc>
                <a:spcPct val="100000"/>
              </a:lnSpc>
              <a:spcBef>
                <a:spcPts val="1600"/>
              </a:spcBef>
              <a:spcAft>
                <a:spcPts val="400"/>
              </a:spcAft>
              <a:buFont typeface="+mj-lt"/>
              <a:buAutoNum type="arabicPeriod" startAt="281"/>
            </a:pPr>
            <a:endParaRPr lang="en-US" sz="2000" dirty="0"/>
          </a:p>
          <a:p>
            <a:pPr marL="514350" lvl="0" indent="-514350" algn="just">
              <a:spcBef>
                <a:spcPts val="1600"/>
              </a:spcBef>
              <a:spcAft>
                <a:spcPts val="400"/>
              </a:spcAft>
              <a:buFont typeface="+mj-lt"/>
              <a:buAutoNum type="arabicPeriod" startAt="281"/>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Publican AI Trade Solution</a:t>
            </a:r>
          </a:p>
        </p:txBody>
      </p:sp>
    </p:spTree>
    <p:extLst>
      <p:ext uri="{BB962C8B-B14F-4D97-AF65-F5344CB8AC3E}">
        <p14:creationId xmlns:p14="http://schemas.microsoft.com/office/powerpoint/2010/main" val="13361063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128</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1077218"/>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Update on Implementation of Expenditure Measures</a:t>
            </a:r>
          </a:p>
        </p:txBody>
      </p:sp>
    </p:spTree>
    <p:extLst>
      <p:ext uri="{BB962C8B-B14F-4D97-AF65-F5344CB8AC3E}">
        <p14:creationId xmlns:p14="http://schemas.microsoft.com/office/powerpoint/2010/main" val="28665203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129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186609"/>
            <a:ext cx="7783831" cy="4293704"/>
          </a:xfrm>
        </p:spPr>
        <p:txBody>
          <a:bodyPr>
            <a:noAutofit/>
          </a:bodyPr>
          <a:lstStyle/>
          <a:p>
            <a:pPr marL="579438" lvl="0" indent="-579438" algn="just">
              <a:lnSpc>
                <a:spcPct val="100000"/>
              </a:lnSpc>
              <a:spcAft>
                <a:spcPts val="400"/>
              </a:spcAft>
              <a:buFont typeface="+mj-lt"/>
              <a:buAutoNum type="arabicPeriod" startAt="283"/>
            </a:pPr>
            <a:r>
              <a:rPr lang="en-US" sz="2000" dirty="0"/>
              <a:t>Mr. Speaker, the Public Procurement Act has been amended to make public procurement faster, more efficient and more transparent, while safeguarding accountability and value for money.</a:t>
            </a:r>
          </a:p>
          <a:p>
            <a:pPr marL="579438" lvl="0" indent="-579438" algn="just">
              <a:lnSpc>
                <a:spcPct val="100000"/>
              </a:lnSpc>
              <a:spcAft>
                <a:spcPts val="400"/>
              </a:spcAft>
              <a:buFont typeface="+mj-lt"/>
              <a:buAutoNum type="arabicPeriod" startAt="283"/>
            </a:pPr>
            <a:r>
              <a:rPr lang="en-US" sz="2000" dirty="0"/>
              <a:t>These reforms have improved the delivery of public projects and strengthened the management of public resources. However, important gaps remain.</a:t>
            </a:r>
          </a:p>
          <a:p>
            <a:pPr marL="579438" lvl="0" indent="-579438" algn="just">
              <a:lnSpc>
                <a:spcPct val="100000"/>
              </a:lnSpc>
              <a:spcAft>
                <a:spcPts val="400"/>
              </a:spcAft>
              <a:buFont typeface="+mj-lt"/>
              <a:buAutoNum type="arabicPeriod" startAt="283"/>
            </a:pPr>
            <a:r>
              <a:rPr lang="en-US" sz="2000" dirty="0"/>
              <a:t>Government is therefore proposing further reforms in three key areas:</a:t>
            </a:r>
          </a:p>
          <a:p>
            <a:pPr marL="801688" indent="-222250" algn="just">
              <a:lnSpc>
                <a:spcPct val="100000"/>
              </a:lnSpc>
              <a:spcBef>
                <a:spcPts val="400"/>
              </a:spcBef>
            </a:pPr>
            <a:r>
              <a:rPr lang="en-US" sz="1800" dirty="0"/>
              <a:t>Shortening Procurement lead times;</a:t>
            </a:r>
          </a:p>
          <a:p>
            <a:pPr marL="801688" indent="-222250" algn="just">
              <a:lnSpc>
                <a:spcPct val="100000"/>
              </a:lnSpc>
              <a:spcBef>
                <a:spcPts val="400"/>
              </a:spcBef>
            </a:pPr>
            <a:r>
              <a:rPr lang="en-US" sz="1800" dirty="0"/>
              <a:t>Limiting the use of Single-Source Procurement; and</a:t>
            </a:r>
          </a:p>
          <a:p>
            <a:pPr marL="801688" indent="-222250" algn="just">
              <a:lnSpc>
                <a:spcPct val="100000"/>
              </a:lnSpc>
              <a:spcBef>
                <a:spcPts val="400"/>
              </a:spcBef>
            </a:pPr>
            <a:r>
              <a:rPr lang="en-US" sz="1800" dirty="0"/>
              <a:t>Tightening Restricted Tendering.</a:t>
            </a:r>
          </a:p>
          <a:p>
            <a:pPr marL="674688" lvl="0" indent="-674688" algn="just">
              <a:lnSpc>
                <a:spcPct val="100000"/>
              </a:lnSpc>
              <a:spcBef>
                <a:spcPts val="1600"/>
              </a:spcBef>
              <a:spcAft>
                <a:spcPts val="400"/>
              </a:spcAft>
              <a:buFont typeface="+mj-lt"/>
              <a:buAutoNum type="arabicPeriod" startAt="281"/>
            </a:pPr>
            <a:endParaRPr lang="en-US" sz="2000" dirty="0"/>
          </a:p>
          <a:p>
            <a:pPr marL="514350" lvl="0" indent="-514350" algn="just">
              <a:spcBef>
                <a:spcPts val="1600"/>
              </a:spcBef>
              <a:spcAft>
                <a:spcPts val="400"/>
              </a:spcAft>
              <a:buFont typeface="+mj-lt"/>
              <a:buAutoNum type="arabicPeriod" startAt="281"/>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Amendment to the Public Procurement Act</a:t>
            </a:r>
          </a:p>
        </p:txBody>
      </p:sp>
    </p:spTree>
    <p:extLst>
      <p:ext uri="{BB962C8B-B14F-4D97-AF65-F5344CB8AC3E}">
        <p14:creationId xmlns:p14="http://schemas.microsoft.com/office/powerpoint/2010/main" val="807906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13829"/>
            <a:ext cx="7783831" cy="3768919"/>
          </a:xfrm>
        </p:spPr>
        <p:txBody>
          <a:bodyPr>
            <a:noAutofit/>
          </a:bodyPr>
          <a:lstStyle/>
          <a:p>
            <a:pPr marL="674688" lvl="0" indent="-674688" algn="just">
              <a:lnSpc>
                <a:spcPct val="100000"/>
              </a:lnSpc>
              <a:spcBef>
                <a:spcPts val="1600"/>
              </a:spcBef>
              <a:spcAft>
                <a:spcPts val="400"/>
              </a:spcAft>
              <a:buFont typeface="+mj-lt"/>
              <a:buAutoNum type="arabicPeriod" startAt="286"/>
            </a:pPr>
            <a:r>
              <a:rPr lang="en-US" sz="2000" dirty="0"/>
              <a:t>Mr. Speaker, Government will shorten procurement timelines. </a:t>
            </a:r>
          </a:p>
          <a:p>
            <a:pPr marL="896938" indent="-222250" algn="just">
              <a:lnSpc>
                <a:spcPct val="100000"/>
              </a:lnSpc>
              <a:spcBef>
                <a:spcPts val="1600"/>
              </a:spcBef>
              <a:spcAft>
                <a:spcPts val="400"/>
              </a:spcAft>
            </a:pPr>
            <a:r>
              <a:rPr lang="en-US" sz="2000" dirty="0"/>
              <a:t>the lead time for National Competitive Tendering for Goods will be reduced from 23 weeks to 8 weeks; </a:t>
            </a:r>
          </a:p>
          <a:p>
            <a:pPr marL="896938" indent="-222250" algn="just">
              <a:lnSpc>
                <a:spcPct val="100000"/>
              </a:lnSpc>
              <a:spcBef>
                <a:spcPts val="1600"/>
              </a:spcBef>
              <a:spcAft>
                <a:spcPts val="400"/>
              </a:spcAft>
            </a:pPr>
            <a:r>
              <a:rPr lang="en-US" sz="2000" dirty="0"/>
              <a:t>International Competitive Tendering for Works will be reduced from 27 weeks to 14 weeks.</a:t>
            </a:r>
          </a:p>
          <a:p>
            <a:pPr marL="674688" lvl="0" indent="-674688" algn="just">
              <a:lnSpc>
                <a:spcPct val="100000"/>
              </a:lnSpc>
              <a:spcBef>
                <a:spcPts val="1600"/>
              </a:spcBef>
              <a:spcAft>
                <a:spcPts val="400"/>
              </a:spcAft>
              <a:buFont typeface="+mj-lt"/>
              <a:buAutoNum type="arabicPeriod" startAt="287"/>
            </a:pPr>
            <a:r>
              <a:rPr lang="en-US" sz="2000" dirty="0"/>
              <a:t>Mr. Speaker, Competitive Tendering must remain the norm. Restricted Tendering and Single-Source Procurement must be the exception.</a:t>
            </a:r>
          </a:p>
          <a:p>
            <a:pPr marL="514350" lvl="0" indent="-514350" algn="just">
              <a:spcBef>
                <a:spcPts val="1600"/>
              </a:spcBef>
              <a:spcAft>
                <a:spcPts val="400"/>
              </a:spcAft>
              <a:buFont typeface="+mj-lt"/>
              <a:buAutoNum type="arabicPeriod" startAt="287"/>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Amendment to the Public Procurement Act</a:t>
            </a:r>
          </a:p>
        </p:txBody>
      </p:sp>
    </p:spTree>
    <p:extLst>
      <p:ext uri="{BB962C8B-B14F-4D97-AF65-F5344CB8AC3E}">
        <p14:creationId xmlns:p14="http://schemas.microsoft.com/office/powerpoint/2010/main" val="144739530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13829"/>
            <a:ext cx="7783831" cy="3768919"/>
          </a:xfrm>
        </p:spPr>
        <p:txBody>
          <a:bodyPr>
            <a:noAutofit/>
          </a:bodyPr>
          <a:lstStyle/>
          <a:p>
            <a:pPr marL="627063" lvl="0" indent="-627063" algn="just">
              <a:lnSpc>
                <a:spcPct val="100000"/>
              </a:lnSpc>
              <a:spcBef>
                <a:spcPts val="1600"/>
              </a:spcBef>
              <a:spcAft>
                <a:spcPts val="400"/>
              </a:spcAft>
              <a:buFont typeface="+mj-lt"/>
              <a:buAutoNum type="arabicPeriod" startAt="288"/>
            </a:pPr>
            <a:r>
              <a:rPr lang="en-US" sz="2000" dirty="0"/>
              <a:t>Government will therefore tighten the rules governing these exceptional procurement methods, strengthen oversight and improve accountability to ensure greater transparency and better value for money.</a:t>
            </a:r>
          </a:p>
          <a:p>
            <a:pPr marL="627063" lvl="0" indent="-627063" algn="just">
              <a:lnSpc>
                <a:spcPct val="100000"/>
              </a:lnSpc>
              <a:spcBef>
                <a:spcPts val="1600"/>
              </a:spcBef>
              <a:spcAft>
                <a:spcPts val="400"/>
              </a:spcAft>
              <a:buFont typeface="+mj-lt"/>
              <a:buAutoNum type="arabicPeriod" startAt="288"/>
            </a:pPr>
            <a:r>
              <a:rPr lang="en-US" sz="2000" dirty="0"/>
              <a:t>Single-Source Procurement will be permitted only in genuine exceptional circumstances, such as emergencies, national security or where only one supplier is capable of delivering the required goods, works or services.</a:t>
            </a:r>
          </a:p>
          <a:p>
            <a:pPr marL="627063" lvl="0" indent="-627063" algn="just">
              <a:lnSpc>
                <a:spcPct val="100000"/>
              </a:lnSpc>
              <a:spcBef>
                <a:spcPts val="1600"/>
              </a:spcBef>
              <a:spcAft>
                <a:spcPts val="400"/>
              </a:spcAft>
              <a:buFont typeface="+mj-lt"/>
              <a:buAutoNum type="arabicPeriod" startAt="288"/>
            </a:pPr>
            <a:r>
              <a:rPr lang="en-US" sz="2000" dirty="0"/>
              <a:t>Urgency arising from poor planning will no longer be treated as an emergency.</a:t>
            </a:r>
          </a:p>
          <a:p>
            <a:pPr marL="627063" lvl="0" indent="-627063" algn="just">
              <a:spcBef>
                <a:spcPts val="1600"/>
              </a:spcBef>
              <a:spcAft>
                <a:spcPts val="400"/>
              </a:spcAft>
              <a:buFont typeface="+mj-lt"/>
              <a:buAutoNum type="arabicPeriod" startAt="288"/>
            </a:pPr>
            <a:endParaRPr lang="en-US" sz="2000" dirty="0"/>
          </a:p>
          <a:p>
            <a:pPr marL="514350" lvl="0" indent="-514350" algn="just">
              <a:spcBef>
                <a:spcPts val="1600"/>
              </a:spcBef>
              <a:spcAft>
                <a:spcPts val="400"/>
              </a:spcAft>
              <a:buFont typeface="+mj-lt"/>
              <a:buAutoNum type="arabicPeriod" startAt="288"/>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Amendment to the Public Procurement Act</a:t>
            </a:r>
          </a:p>
        </p:txBody>
      </p:sp>
    </p:spTree>
    <p:extLst>
      <p:ext uri="{BB962C8B-B14F-4D97-AF65-F5344CB8AC3E}">
        <p14:creationId xmlns:p14="http://schemas.microsoft.com/office/powerpoint/2010/main" val="37315389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13829"/>
            <a:ext cx="7783831" cy="3768919"/>
          </a:xfrm>
        </p:spPr>
        <p:txBody>
          <a:bodyPr>
            <a:noAutofit/>
          </a:bodyPr>
          <a:lstStyle/>
          <a:p>
            <a:pPr marL="627063" lvl="0" indent="-627063" algn="just">
              <a:lnSpc>
                <a:spcPct val="100000"/>
              </a:lnSpc>
              <a:spcBef>
                <a:spcPts val="1600"/>
              </a:spcBef>
              <a:spcAft>
                <a:spcPts val="400"/>
              </a:spcAft>
              <a:buFont typeface="+mj-lt"/>
              <a:buAutoNum type="arabicPeriod" startAt="291"/>
            </a:pPr>
            <a:r>
              <a:rPr lang="en-US" sz="2000" dirty="0"/>
              <a:t>Government will also strengthen accountability by introducing sanctions for approvals granted in breach of the Public Procurement Act.</a:t>
            </a:r>
          </a:p>
          <a:p>
            <a:pPr marL="627063" lvl="0" indent="-627063" algn="just">
              <a:lnSpc>
                <a:spcPct val="100000"/>
              </a:lnSpc>
              <a:spcBef>
                <a:spcPts val="1600"/>
              </a:spcBef>
              <a:spcAft>
                <a:spcPts val="400"/>
              </a:spcAft>
              <a:buFont typeface="+mj-lt"/>
              <a:buAutoNum type="arabicPeriod" startAt="291"/>
            </a:pPr>
            <a:r>
              <a:rPr lang="en-US" sz="2000" dirty="0"/>
              <a:t>Mr. Speaker, these reforms will speed up project delivery, strengthen competition, improve value for money and reduce opportunities for procurement abuse.</a:t>
            </a:r>
          </a:p>
          <a:p>
            <a:pPr marL="627063" lvl="0" indent="-627063" algn="just">
              <a:spcBef>
                <a:spcPts val="1600"/>
              </a:spcBef>
              <a:spcAft>
                <a:spcPts val="400"/>
              </a:spcAft>
              <a:buFont typeface="+mj-lt"/>
              <a:buAutoNum type="arabicPeriod" startAt="291"/>
            </a:pPr>
            <a:endParaRPr lang="en-US" sz="2000" dirty="0"/>
          </a:p>
          <a:p>
            <a:pPr marL="514350" lvl="0" indent="-514350" algn="just">
              <a:spcBef>
                <a:spcPts val="1600"/>
              </a:spcBef>
              <a:spcAft>
                <a:spcPts val="400"/>
              </a:spcAft>
              <a:buFont typeface="+mj-lt"/>
              <a:buAutoNum type="arabicPeriod" startAt="291"/>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Amendment to the Public Procurement Act</a:t>
            </a:r>
          </a:p>
        </p:txBody>
      </p:sp>
    </p:spTree>
    <p:extLst>
      <p:ext uri="{BB962C8B-B14F-4D97-AF65-F5344CB8AC3E}">
        <p14:creationId xmlns:p14="http://schemas.microsoft.com/office/powerpoint/2010/main" val="14055622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133</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1077218"/>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Flood Response and Mitigation Measures</a:t>
            </a:r>
          </a:p>
        </p:txBody>
      </p:sp>
    </p:spTree>
    <p:extLst>
      <p:ext uri="{BB962C8B-B14F-4D97-AF65-F5344CB8AC3E}">
        <p14:creationId xmlns:p14="http://schemas.microsoft.com/office/powerpoint/2010/main" val="20040520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13829"/>
            <a:ext cx="7783831" cy="3768919"/>
          </a:xfrm>
        </p:spPr>
        <p:txBody>
          <a:bodyPr>
            <a:noAutofit/>
          </a:bodyPr>
          <a:lstStyle/>
          <a:p>
            <a:pPr marL="627063" lvl="0" indent="-627063" algn="just">
              <a:lnSpc>
                <a:spcPct val="100000"/>
              </a:lnSpc>
              <a:spcBef>
                <a:spcPts val="1600"/>
              </a:spcBef>
              <a:spcAft>
                <a:spcPts val="400"/>
              </a:spcAft>
              <a:buFont typeface="+mj-lt"/>
              <a:buAutoNum type="arabicPeriod" startAt="293"/>
            </a:pPr>
            <a:r>
              <a:rPr lang="en-US" sz="2000" dirty="0"/>
              <a:t>Mr. Speaker, following the widespread flooding that affected Greater Accra and other parts of the country in June 2026, Government sought Parliament’s approval to draw GH¢350 million from the Contingency Fund to finance emergency response interventions.</a:t>
            </a:r>
          </a:p>
          <a:p>
            <a:pPr marL="627063" lvl="0" indent="-627063" algn="just">
              <a:lnSpc>
                <a:spcPct val="100000"/>
              </a:lnSpc>
              <a:spcBef>
                <a:spcPts val="1600"/>
              </a:spcBef>
              <a:spcAft>
                <a:spcPts val="400"/>
              </a:spcAft>
              <a:buFont typeface="+mj-lt"/>
              <a:buAutoNum type="arabicPeriod" startAt="293"/>
            </a:pPr>
            <a:r>
              <a:rPr lang="en-US" sz="2000" dirty="0"/>
              <a:t>On 30th June 2026, the Finance Committee, acting under Article 177(1) of the Constitution, approved the request. However, Government was unable to access the funds because the Contingency Fund was subject to a garnishee order issued by an Accra High Court.</a:t>
            </a:r>
          </a:p>
          <a:p>
            <a:pPr marL="627063" lvl="0" indent="-627063" algn="just">
              <a:spcBef>
                <a:spcPts val="1600"/>
              </a:spcBef>
              <a:spcAft>
                <a:spcPts val="400"/>
              </a:spcAft>
              <a:buFont typeface="+mj-lt"/>
              <a:buAutoNum type="arabicPeriod" startAt="293"/>
            </a:pPr>
            <a:endParaRPr lang="en-US" sz="2000" dirty="0"/>
          </a:p>
          <a:p>
            <a:pPr marL="514350" lvl="0" indent="-514350" algn="just">
              <a:spcBef>
                <a:spcPts val="1600"/>
              </a:spcBef>
              <a:spcAft>
                <a:spcPts val="400"/>
              </a:spcAft>
              <a:buFont typeface="+mj-lt"/>
              <a:buAutoNum type="arabicPeriod" startAt="29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Flood Response and Mitigation Measures</a:t>
            </a:r>
          </a:p>
        </p:txBody>
      </p:sp>
    </p:spTree>
    <p:extLst>
      <p:ext uri="{BB962C8B-B14F-4D97-AF65-F5344CB8AC3E}">
        <p14:creationId xmlns:p14="http://schemas.microsoft.com/office/powerpoint/2010/main" val="38126123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13829"/>
            <a:ext cx="7783831" cy="3768919"/>
          </a:xfrm>
        </p:spPr>
        <p:txBody>
          <a:bodyPr>
            <a:noAutofit/>
          </a:bodyPr>
          <a:lstStyle/>
          <a:p>
            <a:pPr marL="627063" lvl="0" indent="-627063" algn="just">
              <a:spcBef>
                <a:spcPts val="1600"/>
              </a:spcBef>
              <a:spcAft>
                <a:spcPts val="400"/>
              </a:spcAft>
              <a:buFont typeface="+mj-lt"/>
              <a:buAutoNum type="arabicPeriod" startAt="295"/>
            </a:pPr>
            <a:r>
              <a:rPr lang="en-US" sz="2000" dirty="0"/>
              <a:t>Mr. Speaker, given the urgency of protecting lives, providing humanitarian relief to affected communities and restoring critical infrastructure, Government reallocated GH¢350 million from the Contingency Vote in the 2026 Budget to the Disaster Management Committee under the Ministry of the Interior to finance the emergency response.</a:t>
            </a:r>
          </a:p>
          <a:p>
            <a:pPr marL="627063" lvl="0" indent="-627063" algn="just">
              <a:spcBef>
                <a:spcPts val="1600"/>
              </a:spcBef>
              <a:spcAft>
                <a:spcPts val="400"/>
              </a:spcAft>
              <a:buFont typeface="+mj-lt"/>
              <a:buAutoNum type="arabicPeriod" startAt="295"/>
            </a:pPr>
            <a:r>
              <a:rPr lang="en-US" sz="2000" dirty="0"/>
              <a:t>To strengthen flood mitigation efforts across the country, Government also reallocated GH¢226 million within the budget of the Ministry of Works, Housing and Water Resources to implement additional flood control and mitigation measures.</a:t>
            </a:r>
          </a:p>
          <a:p>
            <a:pPr marL="514350" lvl="0" indent="-514350" algn="just">
              <a:spcBef>
                <a:spcPts val="1600"/>
              </a:spcBef>
              <a:spcAft>
                <a:spcPts val="400"/>
              </a:spcAft>
              <a:buFont typeface="+mj-lt"/>
              <a:buAutoNum type="arabicPeriod" startAt="295"/>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Flood Response and Mitigation Measures</a:t>
            </a:r>
          </a:p>
        </p:txBody>
      </p:sp>
    </p:spTree>
    <p:extLst>
      <p:ext uri="{BB962C8B-B14F-4D97-AF65-F5344CB8AC3E}">
        <p14:creationId xmlns:p14="http://schemas.microsoft.com/office/powerpoint/2010/main" val="36110220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49" y="2313829"/>
            <a:ext cx="7783831" cy="4190338"/>
          </a:xfrm>
        </p:spPr>
        <p:txBody>
          <a:bodyPr>
            <a:noAutofit/>
          </a:bodyPr>
          <a:lstStyle/>
          <a:p>
            <a:pPr marL="674688" lvl="0" indent="-674688" algn="just">
              <a:lnSpc>
                <a:spcPct val="100000"/>
              </a:lnSpc>
              <a:spcBef>
                <a:spcPts val="400"/>
              </a:spcBef>
              <a:spcAft>
                <a:spcPts val="400"/>
              </a:spcAft>
              <a:buFont typeface="+mj-lt"/>
              <a:buAutoNum type="arabicPeriod" startAt="297"/>
            </a:pPr>
            <a:r>
              <a:rPr lang="en-US" sz="2000" dirty="0"/>
              <a:t>Mr. Speaker, Government is committed to improving urban mobility and providing safe, reliable, and affordable public transportation for Ghanaians. </a:t>
            </a:r>
          </a:p>
          <a:p>
            <a:pPr marL="674688" lvl="0" indent="-674688" algn="just">
              <a:lnSpc>
                <a:spcPct val="100000"/>
              </a:lnSpc>
              <a:spcBef>
                <a:spcPts val="400"/>
              </a:spcBef>
              <a:spcAft>
                <a:spcPts val="400"/>
              </a:spcAft>
              <a:buFont typeface="+mj-lt"/>
              <a:buAutoNum type="arabicPeriod" startAt="297"/>
            </a:pPr>
            <a:r>
              <a:rPr lang="en-US" sz="2000" dirty="0"/>
              <a:t>To this end, Government is reallocating GH¢400 million for the acquisition of high-occupancy buses to strengthen the fleets of state-owned transport companies, including Metro Mass Transit and the State Transport Company (STC).</a:t>
            </a:r>
          </a:p>
          <a:p>
            <a:pPr marL="674688" lvl="0" indent="-674688" algn="just">
              <a:lnSpc>
                <a:spcPct val="100000"/>
              </a:lnSpc>
              <a:spcBef>
                <a:spcPts val="400"/>
              </a:spcBef>
              <a:spcAft>
                <a:spcPts val="400"/>
              </a:spcAft>
              <a:buFont typeface="+mj-lt"/>
              <a:buAutoNum type="arabicPeriod" startAt="297"/>
            </a:pPr>
            <a:r>
              <a:rPr lang="en-US" sz="2000" dirty="0"/>
              <a:t>This intervention will expand public transport capacity, particularly along high-demand urban and intercity routes, reduce long passenger queues during peak hours, and provide commuters with a more reliable and efficient alternative to private vehicle use.</a:t>
            </a:r>
          </a:p>
          <a:p>
            <a:pPr marL="674688" lvl="0" indent="-674688" algn="just">
              <a:lnSpc>
                <a:spcPct val="100000"/>
              </a:lnSpc>
              <a:spcBef>
                <a:spcPts val="1600"/>
              </a:spcBef>
              <a:spcAft>
                <a:spcPts val="400"/>
              </a:spcAft>
              <a:buFont typeface="+mj-lt"/>
              <a:buAutoNum type="arabicPeriod" startAt="297"/>
            </a:pPr>
            <a:endParaRPr lang="en-US" sz="2000" dirty="0"/>
          </a:p>
          <a:p>
            <a:pPr marL="514350" lvl="0" indent="-514350" algn="just">
              <a:spcBef>
                <a:spcPts val="1600"/>
              </a:spcBef>
              <a:spcAft>
                <a:spcPts val="400"/>
              </a:spcAft>
              <a:buFont typeface="+mj-lt"/>
              <a:buAutoNum type="arabicPeriod" startAt="297"/>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Acquisition of High-Occupancy Buses</a:t>
            </a:r>
          </a:p>
        </p:txBody>
      </p:sp>
    </p:spTree>
    <p:extLst>
      <p:ext uri="{BB962C8B-B14F-4D97-AF65-F5344CB8AC3E}">
        <p14:creationId xmlns:p14="http://schemas.microsoft.com/office/powerpoint/2010/main" val="98494028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137</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UPDATE ON KEY POLICY INITIATIVES</a:t>
            </a:r>
          </a:p>
        </p:txBody>
      </p:sp>
    </p:spTree>
    <p:extLst>
      <p:ext uri="{BB962C8B-B14F-4D97-AF65-F5344CB8AC3E}">
        <p14:creationId xmlns:p14="http://schemas.microsoft.com/office/powerpoint/2010/main" val="116049600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1145484" y="4039263"/>
            <a:ext cx="6233326" cy="1216549"/>
          </a:xfrm>
        </p:spPr>
        <p:txBody>
          <a:bodyPr>
            <a:noAutofit/>
          </a:bodyPr>
          <a:lstStyle/>
          <a:p>
            <a:pPr marL="627063" lvl="0" indent="-627063">
              <a:lnSpc>
                <a:spcPct val="100000"/>
              </a:lnSpc>
              <a:buFont typeface="+mj-lt"/>
              <a:buAutoNum type="arabicPeriod" startAt="300"/>
            </a:pPr>
            <a:r>
              <a:rPr lang="en-GB" sz="2000" dirty="0"/>
              <a:t>Mr. Speaker, I now report on the implementation of some of Government’s key policy initiatives during the first half of 2026.</a:t>
            </a:r>
            <a:endParaRPr lang="en-US" sz="2000" dirty="0"/>
          </a:p>
          <a:p>
            <a:pPr marL="514350" lvl="0" indent="-514350" algn="just">
              <a:spcBef>
                <a:spcPts val="1600"/>
              </a:spcBef>
              <a:spcAft>
                <a:spcPts val="400"/>
              </a:spcAft>
              <a:buFont typeface="+mj-lt"/>
              <a:buAutoNum type="arabicPeriod" startAt="297"/>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1145483" y="2191619"/>
            <a:ext cx="7886700" cy="1569660"/>
          </a:xfrm>
          <a:prstGeom prst="rect">
            <a:avLst/>
          </a:prstGeom>
          <a:noFill/>
        </p:spPr>
        <p:txBody>
          <a:bodyPr wrap="square">
            <a:spAutoFit/>
          </a:bodyPr>
          <a:lstStyle/>
          <a:p>
            <a:r>
              <a:rPr lang="en-GB" sz="4800" b="1" dirty="0">
                <a:solidFill>
                  <a:srgbClr val="C00000"/>
                </a:solidFill>
                <a:latin typeface="Arial" panose="020B0604020202020204" pitchFamily="34" charset="0"/>
                <a:cs typeface="Arial" panose="020B0604020202020204" pitchFamily="34" charset="0"/>
              </a:rPr>
              <a:t>UPDATE ON KEY </a:t>
            </a:r>
          </a:p>
          <a:p>
            <a:r>
              <a:rPr lang="en-GB" sz="4800" b="1" dirty="0">
                <a:solidFill>
                  <a:srgbClr val="C00000"/>
                </a:solidFill>
                <a:latin typeface="Arial" panose="020B0604020202020204" pitchFamily="34" charset="0"/>
                <a:cs typeface="Arial" panose="020B0604020202020204" pitchFamily="34" charset="0"/>
              </a:rPr>
              <a:t>POLICY INITIATIVES</a:t>
            </a:r>
          </a:p>
        </p:txBody>
      </p:sp>
    </p:spTree>
    <p:extLst>
      <p:ext uri="{BB962C8B-B14F-4D97-AF65-F5344CB8AC3E}">
        <p14:creationId xmlns:p14="http://schemas.microsoft.com/office/powerpoint/2010/main" val="425975957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139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628651" y="2250218"/>
            <a:ext cx="7759976" cy="4190338"/>
          </a:xfrm>
        </p:spPr>
        <p:txBody>
          <a:bodyPr>
            <a:noAutofit/>
          </a:bodyPr>
          <a:lstStyle/>
          <a:p>
            <a:pPr marL="674688" indent="-674688" algn="just">
              <a:lnSpc>
                <a:spcPct val="100000"/>
              </a:lnSpc>
              <a:spcAft>
                <a:spcPts val="400"/>
              </a:spcAft>
              <a:buFont typeface="+mj-lt"/>
              <a:buAutoNum type="arabicPeriod" startAt="301"/>
            </a:pPr>
            <a:r>
              <a:rPr lang="en-US" sz="2000" dirty="0"/>
              <a:t>Mr. Speaker, Ghana’s crude oil production declined sharply from 71.4 million barrels in 2019 to about 36 million barrels in 2025.</a:t>
            </a:r>
          </a:p>
          <a:p>
            <a:pPr marL="674688" indent="-674688" algn="just">
              <a:lnSpc>
                <a:spcPct val="100000"/>
              </a:lnSpc>
              <a:spcAft>
                <a:spcPts val="400"/>
              </a:spcAft>
              <a:buFont typeface="+mj-lt"/>
              <a:buAutoNum type="arabicPeriod" startAt="301"/>
            </a:pPr>
            <a:r>
              <a:rPr lang="en-US" sz="2000" dirty="0"/>
              <a:t>To reverse this decline, Government has introduced investor-friendly reforms that have already secured more than US$3.5 billion in new investment commitments from the Jubilee and OCTP partners.</a:t>
            </a:r>
          </a:p>
          <a:p>
            <a:pPr marL="674688" indent="-674688" algn="just">
              <a:lnSpc>
                <a:spcPct val="100000"/>
              </a:lnSpc>
              <a:spcAft>
                <a:spcPts val="400"/>
              </a:spcAft>
              <a:buFont typeface="+mj-lt"/>
              <a:buAutoNum type="arabicPeriod" startAt="301"/>
            </a:pPr>
            <a:r>
              <a:rPr lang="en-US" sz="2000" dirty="0"/>
              <a:t>Mr. Speaker, these reforms are already delivering results. Oil production has exceeded expectations, with Jubilee increasing from a projected 68,000 barrels to about 95,000 barrels per day, while Sankofa is now producing about 28,000 barrels per day. </a:t>
            </a:r>
          </a:p>
          <a:p>
            <a:pPr marL="514350" lvl="0" indent="-514350" algn="just">
              <a:spcBef>
                <a:spcPts val="1600"/>
              </a:spcBef>
              <a:spcAft>
                <a:spcPts val="400"/>
              </a:spcAft>
              <a:buFont typeface="+mj-lt"/>
              <a:buAutoNum type="arabicPeriod" startAt="301"/>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solidFill>
                  <a:srgbClr val="C00000"/>
                </a:solidFill>
                <a:latin typeface="Arial" panose="020B0604020202020204" pitchFamily="34" charset="0"/>
                <a:cs typeface="Arial" panose="020B0604020202020204" pitchFamily="34" charset="0"/>
              </a:rPr>
              <a:t>Reviving Ghana’s Upstream Oil and Gas Sector</a:t>
            </a:r>
          </a:p>
        </p:txBody>
      </p:sp>
    </p:spTree>
    <p:extLst>
      <p:ext uri="{BB962C8B-B14F-4D97-AF65-F5344CB8AC3E}">
        <p14:creationId xmlns:p14="http://schemas.microsoft.com/office/powerpoint/2010/main" val="234745984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2250218"/>
            <a:ext cx="7673010" cy="4190338"/>
          </a:xfrm>
        </p:spPr>
        <p:txBody>
          <a:bodyPr>
            <a:noAutofit/>
          </a:bodyPr>
          <a:lstStyle/>
          <a:p>
            <a:pPr marL="762000" lvl="0" indent="-754063" algn="just">
              <a:lnSpc>
                <a:spcPct val="100000"/>
              </a:lnSpc>
              <a:spcBef>
                <a:spcPts val="1600"/>
              </a:spcBef>
              <a:spcAft>
                <a:spcPts val="400"/>
              </a:spcAft>
              <a:buFont typeface="+mj-lt"/>
              <a:buAutoNum type="arabicPeriod" startAt="304"/>
            </a:pPr>
            <a:r>
              <a:rPr lang="en-US" sz="2000" dirty="0"/>
              <a:t>Gas production has also increased from 245 million to about 282 million standard cubic feet per day, and a new agreement with the OCTP partners will increase gas production further to 350 million standard cubic feet per day.</a:t>
            </a:r>
          </a:p>
          <a:p>
            <a:pPr marL="762000" lvl="0" indent="-754063" algn="just">
              <a:lnSpc>
                <a:spcPct val="100000"/>
              </a:lnSpc>
              <a:spcBef>
                <a:spcPts val="1600"/>
              </a:spcBef>
              <a:spcAft>
                <a:spcPts val="400"/>
              </a:spcAft>
              <a:buFont typeface="+mj-lt"/>
              <a:buAutoNum type="arabicPeriod" startAt="304"/>
            </a:pPr>
            <a:r>
              <a:rPr lang="en-US" sz="2000" dirty="0"/>
              <a:t>Government is also updating the laws governing the upstream petroleum sector to make Ghana more attractive for investment, with the proposed amendments expected to be submitted to Parliament before the end of the year.</a:t>
            </a:r>
          </a:p>
          <a:p>
            <a:pPr marL="514350" lvl="0" indent="-514350" algn="just">
              <a:spcBef>
                <a:spcPts val="1600"/>
              </a:spcBef>
              <a:spcAft>
                <a:spcPts val="400"/>
              </a:spcAft>
              <a:buFont typeface="+mj-lt"/>
              <a:buAutoNum type="arabicPeriod" startAt="304"/>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461665"/>
          </a:xfrm>
          <a:prstGeom prst="rect">
            <a:avLst/>
          </a:prstGeom>
          <a:noFill/>
        </p:spPr>
        <p:txBody>
          <a:bodyPr wrap="square">
            <a:spAutoFit/>
          </a:bodyPr>
          <a:lstStyle/>
          <a:p>
            <a:r>
              <a:rPr lang="en-GB" sz="2400" b="1" dirty="0">
                <a:solidFill>
                  <a:srgbClr val="C00000"/>
                </a:solidFill>
                <a:latin typeface="Arial" panose="020B0604020202020204" pitchFamily="34" charset="0"/>
                <a:cs typeface="Arial" panose="020B0604020202020204" pitchFamily="34" charset="0"/>
              </a:rPr>
              <a:t>Reviving Ghana’s Upstream Oil and Gas Sector</a:t>
            </a:r>
          </a:p>
        </p:txBody>
      </p:sp>
    </p:spTree>
    <p:extLst>
      <p:ext uri="{BB962C8B-B14F-4D97-AF65-F5344CB8AC3E}">
        <p14:creationId xmlns:p14="http://schemas.microsoft.com/office/powerpoint/2010/main" val="20915188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2528515"/>
            <a:ext cx="7673010" cy="3474720"/>
          </a:xfrm>
        </p:spPr>
        <p:txBody>
          <a:bodyPr>
            <a:noAutofit/>
          </a:bodyPr>
          <a:lstStyle/>
          <a:p>
            <a:pPr marL="714375" lvl="0" indent="-714375" algn="just">
              <a:lnSpc>
                <a:spcPct val="100000"/>
              </a:lnSpc>
              <a:spcBef>
                <a:spcPts val="1600"/>
              </a:spcBef>
              <a:spcAft>
                <a:spcPts val="400"/>
              </a:spcAft>
              <a:buFont typeface="+mj-lt"/>
              <a:buAutoNum type="arabicPeriod" startAt="306"/>
            </a:pPr>
            <a:r>
              <a:rPr lang="en-US" sz="2000" dirty="0"/>
              <a:t>Mr. Speaker, Government remains firmly committed to its Gas-to-Power Strategy, which is replacing expensive light crude oil with cleaner and cheaper natural gas. This transition is expected to reduce electricity generation costs by at least 75 percent.</a:t>
            </a:r>
          </a:p>
          <a:p>
            <a:pPr marL="714375" lvl="0" indent="-714375" algn="just">
              <a:lnSpc>
                <a:spcPct val="100000"/>
              </a:lnSpc>
              <a:spcBef>
                <a:spcPts val="1600"/>
              </a:spcBef>
              <a:spcAft>
                <a:spcPts val="400"/>
              </a:spcAft>
              <a:buFont typeface="+mj-lt"/>
              <a:buAutoNum type="arabicPeriod" startAt="306"/>
            </a:pPr>
            <a:r>
              <a:rPr lang="en-US" sz="2000" dirty="0"/>
              <a:t>I am pleased to report that, by the end of June 2026, Government had increased gas supply for power generation by an additional 35 million standard cubic feet per day, bringing total supply to about 490 million 	standard cubic feet per day. </a:t>
            </a:r>
          </a:p>
          <a:p>
            <a:pPr marL="514350" lvl="0" indent="-514350" algn="just">
              <a:spcBef>
                <a:spcPts val="1600"/>
              </a:spcBef>
              <a:spcAft>
                <a:spcPts val="400"/>
              </a:spcAft>
              <a:buFont typeface="+mj-lt"/>
              <a:buAutoNum type="arabicPeriod" startAt="306"/>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Gas-to-Power Transformation</a:t>
            </a:r>
          </a:p>
        </p:txBody>
      </p:sp>
    </p:spTree>
    <p:extLst>
      <p:ext uri="{BB962C8B-B14F-4D97-AF65-F5344CB8AC3E}">
        <p14:creationId xmlns:p14="http://schemas.microsoft.com/office/powerpoint/2010/main" val="235897554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2528515"/>
            <a:ext cx="7673010" cy="3474720"/>
          </a:xfrm>
        </p:spPr>
        <p:txBody>
          <a:bodyPr>
            <a:noAutofit/>
          </a:bodyPr>
          <a:lstStyle/>
          <a:p>
            <a:pPr marL="714375" lvl="0" indent="-706438" algn="just">
              <a:lnSpc>
                <a:spcPct val="100000"/>
              </a:lnSpc>
              <a:spcBef>
                <a:spcPts val="1600"/>
              </a:spcBef>
              <a:spcAft>
                <a:spcPts val="400"/>
              </a:spcAft>
              <a:buFont typeface="+mj-lt"/>
              <a:buAutoNum type="arabicPeriod" startAt="308"/>
            </a:pPr>
            <a:r>
              <a:rPr lang="en-US" sz="2000" dirty="0"/>
              <a:t>This increase comprises 10 million standard cubic feet per day from the OCTP partners led by Eni and 25 million standard cubic feet per day from N-Gas.</a:t>
            </a:r>
          </a:p>
          <a:p>
            <a:pPr marL="714375" lvl="0" indent="-706438" algn="just">
              <a:lnSpc>
                <a:spcPct val="100000"/>
              </a:lnSpc>
              <a:spcBef>
                <a:spcPts val="1600"/>
              </a:spcBef>
              <a:spcAft>
                <a:spcPts val="400"/>
              </a:spcAft>
              <a:buFont typeface="+mj-lt"/>
              <a:buAutoNum type="arabicPeriod" startAt="308"/>
            </a:pPr>
            <a:r>
              <a:rPr lang="en-US" sz="2000" dirty="0"/>
              <a:t>Mr. Speaker, this strategic shift is already delivering significant savings. By replacing light crude oil with natural gas, Government saved GH¢3.08 billion, equivalent to US$268.5 million, in fuel costs during the first half of 2026.</a:t>
            </a:r>
          </a:p>
          <a:p>
            <a:pPr marL="514350" lvl="0" indent="-514350" algn="just">
              <a:spcBef>
                <a:spcPts val="1600"/>
              </a:spcBef>
              <a:spcAft>
                <a:spcPts val="400"/>
              </a:spcAft>
              <a:buFont typeface="+mj-lt"/>
              <a:buAutoNum type="arabicPeriod" startAt="308"/>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886700"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Gas-to-Power Transformation</a:t>
            </a:r>
          </a:p>
        </p:txBody>
      </p:sp>
    </p:spTree>
    <p:extLst>
      <p:ext uri="{BB962C8B-B14F-4D97-AF65-F5344CB8AC3E}">
        <p14:creationId xmlns:p14="http://schemas.microsoft.com/office/powerpoint/2010/main" val="123919215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2973787"/>
            <a:ext cx="7673010" cy="3029447"/>
          </a:xfrm>
        </p:spPr>
        <p:txBody>
          <a:bodyPr>
            <a:noAutofit/>
          </a:bodyPr>
          <a:lstStyle/>
          <a:p>
            <a:pPr marL="674688" lvl="0" indent="-674688" algn="just">
              <a:spcBef>
                <a:spcPts val="1600"/>
              </a:spcBef>
              <a:spcAft>
                <a:spcPts val="400"/>
              </a:spcAft>
              <a:buFont typeface="+mj-lt"/>
              <a:buAutoNum type="arabicPeriod" startAt="310"/>
            </a:pPr>
            <a:r>
              <a:rPr lang="en-US" sz="2000" dirty="0"/>
              <a:t>Mr. Speaker, Government in partnership with the private sector is developing a 100 million standard cubic feet per day modular gas processing facility.</a:t>
            </a:r>
          </a:p>
          <a:p>
            <a:pPr marL="674688" lvl="0" indent="-674688" algn="just">
              <a:spcBef>
                <a:spcPts val="1600"/>
              </a:spcBef>
              <a:spcAft>
                <a:spcPts val="400"/>
              </a:spcAft>
              <a:buFont typeface="+mj-lt"/>
              <a:buAutoNum type="arabicPeriod" startAt="310"/>
            </a:pPr>
            <a:r>
              <a:rPr lang="en-US" sz="2000" dirty="0"/>
              <a:t> Land acquisition has been completed, while environmental assessments, engineering design, financial due diligence and project structuring are underway. </a:t>
            </a:r>
          </a:p>
          <a:p>
            <a:pPr marL="674688" lvl="0" indent="-674688" algn="just">
              <a:spcBef>
                <a:spcPts val="1600"/>
              </a:spcBef>
              <a:spcAft>
                <a:spcPts val="400"/>
              </a:spcAft>
              <a:buFont typeface="+mj-lt"/>
              <a:buAutoNum type="arabicPeriod" startAt="310"/>
            </a:pPr>
            <a:r>
              <a:rPr lang="en-US" sz="2000" dirty="0"/>
              <a:t>This will be submitted to Parliament for consideration. Financial close is expected before the end of 2026.</a:t>
            </a:r>
          </a:p>
          <a:p>
            <a:pPr marL="514350" lvl="0" indent="-514350" algn="just">
              <a:spcBef>
                <a:spcPts val="1600"/>
              </a:spcBef>
              <a:spcAft>
                <a:spcPts val="400"/>
              </a:spcAft>
              <a:buFont typeface="+mj-lt"/>
              <a:buAutoNum type="arabicPeriod" startAt="310"/>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75997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Integrated Ghana Gas Processing Facility</a:t>
            </a:r>
          </a:p>
        </p:txBody>
      </p:sp>
    </p:spTree>
    <p:extLst>
      <p:ext uri="{BB962C8B-B14F-4D97-AF65-F5344CB8AC3E}">
        <p14:creationId xmlns:p14="http://schemas.microsoft.com/office/powerpoint/2010/main" val="28941773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3069203"/>
            <a:ext cx="7673010" cy="2177623"/>
          </a:xfrm>
        </p:spPr>
        <p:txBody>
          <a:bodyPr>
            <a:noAutofit/>
          </a:bodyPr>
          <a:lstStyle/>
          <a:p>
            <a:pPr marL="627063" lvl="0" indent="-627063" algn="just">
              <a:lnSpc>
                <a:spcPct val="100000"/>
              </a:lnSpc>
              <a:spcBef>
                <a:spcPts val="1600"/>
              </a:spcBef>
              <a:spcAft>
                <a:spcPts val="400"/>
              </a:spcAft>
              <a:buFont typeface="+mj-lt"/>
              <a:buAutoNum type="arabicPeriod" startAt="313"/>
            </a:pPr>
            <a:r>
              <a:rPr lang="en-US" sz="2000" dirty="0"/>
              <a:t>The project is expected to create nearly 1,000 jobs and generate about US$2 billion in benefits to the State over the next five years through fuel savings, foreign exchange savings, taxes, levies and dividends.</a:t>
            </a:r>
          </a:p>
          <a:p>
            <a:pPr marL="514350" lvl="0" indent="-514350" algn="just">
              <a:spcBef>
                <a:spcPts val="1600"/>
              </a:spcBef>
              <a:spcAft>
                <a:spcPts val="400"/>
              </a:spcAft>
              <a:buFont typeface="+mj-lt"/>
              <a:buAutoNum type="arabicPeriod" startAt="313"/>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75997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Integrated Ghana Gas Processing Facility</a:t>
            </a:r>
          </a:p>
        </p:txBody>
      </p:sp>
    </p:spTree>
    <p:extLst>
      <p:ext uri="{BB962C8B-B14F-4D97-AF65-F5344CB8AC3E}">
        <p14:creationId xmlns:p14="http://schemas.microsoft.com/office/powerpoint/2010/main" val="26810322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3069203"/>
            <a:ext cx="7673010" cy="3045350"/>
          </a:xfrm>
        </p:spPr>
        <p:txBody>
          <a:bodyPr>
            <a:noAutofit/>
          </a:bodyPr>
          <a:lstStyle/>
          <a:p>
            <a:pPr marL="627063" lvl="0" indent="-627063" algn="just">
              <a:lnSpc>
                <a:spcPct val="100000"/>
              </a:lnSpc>
              <a:spcBef>
                <a:spcPts val="1600"/>
              </a:spcBef>
              <a:spcAft>
                <a:spcPts val="400"/>
              </a:spcAft>
              <a:buFont typeface="+mj-lt"/>
              <a:buAutoNum type="arabicPeriod" startAt="314"/>
            </a:pPr>
            <a:r>
              <a:rPr lang="en-US" sz="2000" dirty="0"/>
              <a:t>Mr. Speaker, Government is also developing a 1,200-megawatt state-owned combined-cycle gas-fired power plant at </a:t>
            </a:r>
            <a:r>
              <a:rPr lang="en-US" sz="2000" dirty="0" err="1"/>
              <a:t>Kafodzidzi-Abrobeano</a:t>
            </a:r>
            <a:r>
              <a:rPr lang="en-US" sz="2000" dirty="0"/>
              <a:t> in the Komenda-Edina-</a:t>
            </a:r>
            <a:r>
              <a:rPr lang="en-US" sz="2000" dirty="0" err="1"/>
              <a:t>Eguafo</a:t>
            </a:r>
            <a:r>
              <a:rPr lang="en-US" sz="2000" dirty="0"/>
              <a:t>-Abrem Municipality.</a:t>
            </a:r>
          </a:p>
          <a:p>
            <a:pPr marL="627063" lvl="0" indent="-627063" algn="just">
              <a:lnSpc>
                <a:spcPct val="100000"/>
              </a:lnSpc>
              <a:spcBef>
                <a:spcPts val="1600"/>
              </a:spcBef>
              <a:spcAft>
                <a:spcPts val="400"/>
              </a:spcAft>
              <a:buFont typeface="+mj-lt"/>
              <a:buAutoNum type="arabicPeriod" startAt="314"/>
            </a:pPr>
            <a:r>
              <a:rPr lang="en-US" sz="2000" dirty="0"/>
              <a:t> Feasibility studies have confirmed the project's viability, with environmental, engineering and permitting processes progressing steadily. The first 600-megawatt phase is expected to be commissioned in 2028.</a:t>
            </a:r>
          </a:p>
          <a:p>
            <a:pPr marL="514350" lvl="0" indent="-514350" algn="just">
              <a:spcBef>
                <a:spcPts val="1600"/>
              </a:spcBef>
              <a:spcAft>
                <a:spcPts val="400"/>
              </a:spcAft>
              <a:buFont typeface="+mj-lt"/>
              <a:buAutoNum type="arabicPeriod" startAt="314"/>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75997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Construction of a 1,200-Megawatt State-Owned Power Plant</a:t>
            </a:r>
          </a:p>
        </p:txBody>
      </p:sp>
    </p:spTree>
    <p:extLst>
      <p:ext uri="{BB962C8B-B14F-4D97-AF65-F5344CB8AC3E}">
        <p14:creationId xmlns:p14="http://schemas.microsoft.com/office/powerpoint/2010/main" val="7300194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3069203"/>
            <a:ext cx="7673010" cy="3045350"/>
          </a:xfrm>
        </p:spPr>
        <p:txBody>
          <a:bodyPr>
            <a:noAutofit/>
          </a:bodyPr>
          <a:lstStyle/>
          <a:p>
            <a:pPr marL="674688" lvl="0" indent="-674688" algn="just">
              <a:lnSpc>
                <a:spcPct val="100000"/>
              </a:lnSpc>
              <a:spcBef>
                <a:spcPts val="1600"/>
              </a:spcBef>
              <a:spcAft>
                <a:spcPts val="600"/>
              </a:spcAft>
              <a:buFont typeface="+mj-lt"/>
              <a:buAutoNum type="arabicPeriod" startAt="316"/>
            </a:pPr>
            <a:r>
              <a:rPr lang="en-GB" sz="2000" dirty="0"/>
              <a:t>To reduce costs, Government has secured the gas turbines directly from GE </a:t>
            </a:r>
            <a:r>
              <a:rPr lang="en-GB" sz="2000" dirty="0" err="1"/>
              <a:t>Vernova</a:t>
            </a:r>
            <a:r>
              <a:rPr lang="en-GB" sz="2000" dirty="0"/>
              <a:t>, achieving savings of between 35 and 45 percent compared with third-party procurement. </a:t>
            </a:r>
            <a:endParaRPr lang="en-US" sz="2000" dirty="0"/>
          </a:p>
          <a:p>
            <a:pPr marL="674688" lvl="0" indent="-674688" algn="just">
              <a:lnSpc>
                <a:spcPct val="100000"/>
              </a:lnSpc>
              <a:spcBef>
                <a:spcPts val="1600"/>
              </a:spcBef>
              <a:spcAft>
                <a:spcPts val="600"/>
              </a:spcAft>
              <a:buFont typeface="+mj-lt"/>
              <a:buAutoNum type="arabicPeriod" startAt="316"/>
            </a:pPr>
            <a:r>
              <a:rPr lang="en-GB" sz="2000" dirty="0"/>
              <a:t>The project will lower electricity generation costs, help reduce electricity tariffs by 10-20% and create more than 2,000 direct and indirect jobs during the first phase.</a:t>
            </a:r>
            <a:endParaRPr lang="en-US" sz="2000" dirty="0"/>
          </a:p>
          <a:p>
            <a:pPr marL="514350" lvl="0" indent="-514350" algn="just">
              <a:spcBef>
                <a:spcPts val="1600"/>
              </a:spcBef>
              <a:spcAft>
                <a:spcPts val="400"/>
              </a:spcAft>
              <a:buFont typeface="+mj-lt"/>
              <a:buAutoNum type="arabicPeriod" startAt="314"/>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75997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Construction of a 1,200-Megawatt State-Owned Power Plant</a:t>
            </a:r>
          </a:p>
        </p:txBody>
      </p:sp>
    </p:spTree>
    <p:extLst>
      <p:ext uri="{BB962C8B-B14F-4D97-AF65-F5344CB8AC3E}">
        <p14:creationId xmlns:p14="http://schemas.microsoft.com/office/powerpoint/2010/main" val="41552987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7" y="2663687"/>
            <a:ext cx="7673010" cy="2878372"/>
          </a:xfrm>
        </p:spPr>
        <p:txBody>
          <a:bodyPr>
            <a:noAutofit/>
          </a:bodyPr>
          <a:lstStyle/>
          <a:p>
            <a:pPr marL="762000" lvl="0" indent="-762000" algn="just">
              <a:lnSpc>
                <a:spcPct val="100000"/>
              </a:lnSpc>
              <a:spcBef>
                <a:spcPts val="1600"/>
              </a:spcBef>
              <a:spcAft>
                <a:spcPts val="400"/>
              </a:spcAft>
              <a:buFont typeface="+mj-lt"/>
              <a:buAutoNum type="arabicPeriod" startAt="318"/>
            </a:pPr>
            <a:r>
              <a:rPr lang="en-US" sz="2000" dirty="0"/>
              <a:t>Mr. Speaker, Government’s Big Push Infrastructure </a:t>
            </a:r>
            <a:r>
              <a:rPr lang="en-US" sz="2000" dirty="0" err="1"/>
              <a:t>Programme</a:t>
            </a:r>
            <a:r>
              <a:rPr lang="en-US" sz="2000" dirty="0"/>
              <a:t> is driving the largest coordinated investment in strategic transport infrastructure in recent years, with projects underway in all sixteen regions of the country.</a:t>
            </a:r>
          </a:p>
          <a:p>
            <a:pPr marL="762000" lvl="0" indent="-762000" algn="just">
              <a:lnSpc>
                <a:spcPct val="100000"/>
              </a:lnSpc>
              <a:spcBef>
                <a:spcPts val="1600"/>
              </a:spcBef>
              <a:spcAft>
                <a:spcPts val="400"/>
              </a:spcAft>
              <a:buFont typeface="+mj-lt"/>
              <a:buAutoNum type="arabicPeriod" startAt="318"/>
            </a:pPr>
            <a:r>
              <a:rPr lang="en-US" sz="2000" dirty="0"/>
              <a:t>Mr. Speaker, work has commenced on 87 projects, comprising 74 trunk roads and bridges, 10 urban roads, and 3 feeder roads.</a:t>
            </a:r>
          </a:p>
          <a:p>
            <a:pPr marL="0" lvl="0" indent="0" algn="just">
              <a:spcBef>
                <a:spcPts val="1600"/>
              </a:spcBef>
              <a:spcAft>
                <a:spcPts val="400"/>
              </a:spcAft>
              <a:buNone/>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942856"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The Big Push Infrastructure Programme</a:t>
            </a:r>
          </a:p>
        </p:txBody>
      </p:sp>
    </p:spTree>
    <p:extLst>
      <p:ext uri="{BB962C8B-B14F-4D97-AF65-F5344CB8AC3E}">
        <p14:creationId xmlns:p14="http://schemas.microsoft.com/office/powerpoint/2010/main" val="214574546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6" y="2520563"/>
            <a:ext cx="7799733" cy="3593990"/>
          </a:xfrm>
        </p:spPr>
        <p:txBody>
          <a:bodyPr>
            <a:noAutofit/>
          </a:bodyPr>
          <a:lstStyle/>
          <a:p>
            <a:pPr marL="627063" indent="-627063" algn="just">
              <a:lnSpc>
                <a:spcPct val="100000"/>
              </a:lnSpc>
              <a:spcBef>
                <a:spcPts val="1600"/>
              </a:spcBef>
              <a:spcAft>
                <a:spcPts val="400"/>
              </a:spcAft>
              <a:buFont typeface="+mj-lt"/>
              <a:buAutoNum type="arabicPeriod" startAt="320"/>
            </a:pPr>
            <a:r>
              <a:rPr lang="en-US" sz="2000" dirty="0"/>
              <a:t>By the end of June 2026, 13 projects had reached at least 	50 percent completion, including six projects that had 	exceeded 75 percent, while a further 15 projects had 	progressed beyond 25 percent completion.</a:t>
            </a:r>
          </a:p>
          <a:p>
            <a:pPr marL="627063" indent="-627063" algn="just">
              <a:lnSpc>
                <a:spcPct val="100000"/>
              </a:lnSpc>
              <a:spcBef>
                <a:spcPts val="1600"/>
              </a:spcBef>
              <a:spcAft>
                <a:spcPts val="400"/>
              </a:spcAft>
              <a:buFont typeface="+mj-lt"/>
              <a:buAutoNum type="arabicPeriod" startAt="320"/>
            </a:pPr>
            <a:r>
              <a:rPr lang="en-US" sz="2000" dirty="0"/>
              <a:t>Significant progress has been made on key corridors, including the </a:t>
            </a:r>
            <a:r>
              <a:rPr lang="en-US" sz="2000" dirty="0" err="1"/>
              <a:t>Kasoa</a:t>
            </a:r>
            <a:r>
              <a:rPr lang="en-US" sz="2000" dirty="0"/>
              <a:t>-Winneba, Takoradi-Agona Junction, </a:t>
            </a:r>
            <a:r>
              <a:rPr lang="en-US" sz="2000" dirty="0" err="1"/>
              <a:t>Ofankor</a:t>
            </a:r>
            <a:r>
              <a:rPr lang="en-US" sz="2000" dirty="0"/>
              <a:t>-Nsawam, Tepa-Goaso, </a:t>
            </a:r>
            <a:r>
              <a:rPr lang="en-US" sz="2000" dirty="0" err="1"/>
              <a:t>Adentan-Dodowa</a:t>
            </a:r>
            <a:r>
              <a:rPr lang="en-US" sz="2000" dirty="0"/>
              <a:t>, Tema-</a:t>
            </a:r>
            <a:r>
              <a:rPr lang="en-US" sz="2000" dirty="0" err="1"/>
              <a:t>Aflao</a:t>
            </a:r>
            <a:r>
              <a:rPr lang="en-US" sz="2000" dirty="0"/>
              <a:t>, </a:t>
            </a:r>
            <a:r>
              <a:rPr lang="en-US" sz="2000" dirty="0" err="1"/>
              <a:t>Penyi-Aflao</a:t>
            </a:r>
            <a:r>
              <a:rPr lang="en-US" sz="2000" dirty="0"/>
              <a:t>, Wenchi-</a:t>
            </a:r>
            <a:r>
              <a:rPr lang="en-US" sz="2000" dirty="0" err="1"/>
              <a:t>Sawla</a:t>
            </a:r>
            <a:r>
              <a:rPr lang="en-US" sz="2000" dirty="0"/>
              <a:t>, </a:t>
            </a:r>
            <a:r>
              <a:rPr lang="en-US" sz="2000" dirty="0" err="1"/>
              <a:t>Atimpoku</a:t>
            </a:r>
            <a:r>
              <a:rPr lang="en-US" sz="2000" dirty="0"/>
              <a:t>-Ho-</a:t>
            </a:r>
            <a:r>
              <a:rPr lang="en-US" sz="2000" dirty="0" err="1"/>
              <a:t>Aflao</a:t>
            </a:r>
            <a:r>
              <a:rPr lang="en-US" sz="2000" dirty="0"/>
              <a:t>, Tumu-Han-Lawra, Tumu-</a:t>
            </a:r>
            <a:r>
              <a:rPr lang="en-US" sz="2000" dirty="0" err="1"/>
              <a:t>Navrongo</a:t>
            </a:r>
            <a:r>
              <a:rPr lang="en-US" sz="2000" dirty="0"/>
              <a:t> and Winneba-Cape Coast-Takoradi Roads.</a:t>
            </a:r>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982613"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The Big Push Infrastructure Programme</a:t>
            </a:r>
          </a:p>
        </p:txBody>
      </p:sp>
    </p:spTree>
    <p:extLst>
      <p:ext uri="{BB962C8B-B14F-4D97-AF65-F5344CB8AC3E}">
        <p14:creationId xmlns:p14="http://schemas.microsoft.com/office/powerpoint/2010/main" val="375613548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149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6" y="2520563"/>
            <a:ext cx="7799733" cy="3593990"/>
          </a:xfrm>
        </p:spPr>
        <p:txBody>
          <a:bodyPr>
            <a:noAutofit/>
          </a:bodyPr>
          <a:lstStyle/>
          <a:p>
            <a:pPr marL="674688" lvl="0" indent="-674688" algn="just">
              <a:lnSpc>
                <a:spcPct val="100000"/>
              </a:lnSpc>
              <a:spcBef>
                <a:spcPts val="1600"/>
              </a:spcBef>
              <a:spcAft>
                <a:spcPts val="600"/>
              </a:spcAft>
              <a:buFont typeface="+mj-lt"/>
              <a:buAutoNum type="arabicPeriod" startAt="322"/>
            </a:pPr>
            <a:r>
              <a:rPr lang="en-GB" sz="2000" dirty="0"/>
              <a:t>The construction of the </a:t>
            </a:r>
            <a:r>
              <a:rPr lang="en-GB" sz="2000" dirty="0" err="1"/>
              <a:t>Suame</a:t>
            </a:r>
            <a:r>
              <a:rPr lang="en-GB" sz="2000" dirty="0"/>
              <a:t> Interchange Phase II, the Sunyani, Tamale and Kumasi Outer Ring Roads are progressing. Feeder road projects in the Eastern and Volta Regions are also improving access to farming communities and markets.</a:t>
            </a:r>
            <a:endParaRPr lang="en-US" sz="2000" dirty="0"/>
          </a:p>
          <a:p>
            <a:pPr marL="674688" lvl="0" indent="-674688" algn="just">
              <a:lnSpc>
                <a:spcPct val="100000"/>
              </a:lnSpc>
              <a:spcBef>
                <a:spcPts val="1600"/>
              </a:spcBef>
              <a:spcAft>
                <a:spcPts val="600"/>
              </a:spcAft>
              <a:buFont typeface="+mj-lt"/>
              <a:buAutoNum type="arabicPeriod" startAt="322"/>
            </a:pPr>
            <a:r>
              <a:rPr lang="en-GB" sz="2000" dirty="0"/>
              <a:t>During the second half of the year, Government will fast-track projects nearing completion, improve contractor performance and remove bottlenecks to ensure they are completed on time.</a:t>
            </a: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982613"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The Big Push Infrastructure Programme</a:t>
            </a:r>
          </a:p>
        </p:txBody>
      </p:sp>
    </p:spTree>
    <p:extLst>
      <p:ext uri="{BB962C8B-B14F-4D97-AF65-F5344CB8AC3E}">
        <p14:creationId xmlns:p14="http://schemas.microsoft.com/office/powerpoint/2010/main" val="174693155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6" y="2520563"/>
            <a:ext cx="7799733" cy="3593990"/>
          </a:xfrm>
        </p:spPr>
        <p:txBody>
          <a:bodyPr>
            <a:noAutofit/>
          </a:bodyPr>
          <a:lstStyle/>
          <a:p>
            <a:pPr marL="674688" lvl="0" indent="-674688" algn="just">
              <a:lnSpc>
                <a:spcPct val="100000"/>
              </a:lnSpc>
              <a:spcBef>
                <a:spcPts val="1600"/>
              </a:spcBef>
              <a:spcAft>
                <a:spcPts val="600"/>
              </a:spcAft>
              <a:buFont typeface="+mj-lt"/>
              <a:buAutoNum type="arabicPeriod" startAt="324"/>
            </a:pPr>
            <a:r>
              <a:rPr lang="en-GB" sz="2000" dirty="0"/>
              <a:t>Mr. Speaker, the Accra-Kumasi Expressway remains the flagship project under the Big Push Programme. It involves the construction of a 176-kilometre, six-lane, bidirectional expressway linking Ghana's two largest commercial cities.</a:t>
            </a:r>
          </a:p>
          <a:p>
            <a:pPr marL="674688" lvl="0" indent="-674688" algn="just">
              <a:lnSpc>
                <a:spcPct val="100000"/>
              </a:lnSpc>
              <a:spcBef>
                <a:spcPts val="1600"/>
              </a:spcBef>
              <a:spcAft>
                <a:spcPts val="600"/>
              </a:spcAft>
              <a:buFont typeface="+mj-lt"/>
              <a:buAutoNum type="arabicPeriod" startAt="324"/>
            </a:pPr>
            <a:r>
              <a:rPr lang="en-GB" sz="2000" dirty="0"/>
              <a:t>When completed, the expressway will reduce travel time between Accra and Kumasi to about two hours, improve road safety, ease congestion, lower transport costs, and feature modern interchanges, bridges, intelligent transport 	systems, electronic tolling, emergency response facilities and rest areas.</a:t>
            </a:r>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982613"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The Accra-Kumasi Expressway</a:t>
            </a:r>
          </a:p>
        </p:txBody>
      </p:sp>
    </p:spTree>
    <p:extLst>
      <p:ext uri="{BB962C8B-B14F-4D97-AF65-F5344CB8AC3E}">
        <p14:creationId xmlns:p14="http://schemas.microsoft.com/office/powerpoint/2010/main" val="73904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6" y="2345635"/>
            <a:ext cx="7982613" cy="4010716"/>
          </a:xfrm>
        </p:spPr>
        <p:txBody>
          <a:bodyPr>
            <a:noAutofit/>
          </a:bodyPr>
          <a:lstStyle/>
          <a:p>
            <a:pPr marL="674688" indent="-674688" algn="just">
              <a:lnSpc>
                <a:spcPct val="100000"/>
              </a:lnSpc>
              <a:spcAft>
                <a:spcPts val="300"/>
              </a:spcAft>
              <a:buFont typeface="+mj-lt"/>
              <a:buAutoNum type="arabicPeriod" startAt="326"/>
            </a:pPr>
            <a:r>
              <a:rPr lang="en-GB" sz="2000" dirty="0"/>
              <a:t>Mr. Speaker, Government has made substantial progress 	in project preparation. As of 22nd July 2026, the Ghana Armed Forces had cleared 122 kilometres, representing about 70 percent of the 120 metre-	wide Right-of-Way, in just 12 weeks. The entire corridor is expected to be cleared by the first week of September 2026.</a:t>
            </a:r>
          </a:p>
          <a:p>
            <a:pPr marL="674688" indent="-674688" algn="just">
              <a:lnSpc>
                <a:spcPct val="100000"/>
              </a:lnSpc>
              <a:spcAft>
                <a:spcPts val="300"/>
              </a:spcAft>
              <a:buFont typeface="+mj-lt"/>
              <a:buAutoNum type="arabicPeriod" startAt="326"/>
            </a:pPr>
            <a:r>
              <a:rPr lang="en-GB" sz="2000" dirty="0"/>
              <a:t>Compensation assessments, environmental studies, engineering design and feasibility works are progressing simultaneously. The feasibility study and detailed 	engineering design are expected to be completed by the end of August 2026, with procurement for the main construction contract commencing in September 2026.</a:t>
            </a:r>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982613"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The Accra-Kumasi Expressway</a:t>
            </a:r>
          </a:p>
        </p:txBody>
      </p:sp>
    </p:spTree>
    <p:extLst>
      <p:ext uri="{BB962C8B-B14F-4D97-AF65-F5344CB8AC3E}">
        <p14:creationId xmlns:p14="http://schemas.microsoft.com/office/powerpoint/2010/main" val="326306460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715616" y="2345635"/>
            <a:ext cx="7982613" cy="3291840"/>
          </a:xfrm>
        </p:spPr>
        <p:txBody>
          <a:bodyPr>
            <a:noAutofit/>
          </a:bodyPr>
          <a:lstStyle/>
          <a:p>
            <a:pPr marL="674688" indent="-674688" algn="just">
              <a:lnSpc>
                <a:spcPct val="100000"/>
              </a:lnSpc>
              <a:spcAft>
                <a:spcPts val="300"/>
              </a:spcAft>
              <a:buFont typeface="+mj-lt"/>
              <a:buAutoNum type="arabicPeriod" startAt="328"/>
            </a:pPr>
            <a:r>
              <a:rPr lang="en-GB" sz="2000" dirty="0"/>
              <a:t>Mr. Speaker, as of 22nd July 2026, US$1.7 billion had been deposited into the dedicated Accra-Kumasi Expressway Account at the Bank of Ghana. The funds 	have been ring-fenced and will be used only after the main construction contract is awarded.</a:t>
            </a:r>
          </a:p>
          <a:p>
            <a:pPr marL="674688" indent="-674688" algn="just">
              <a:lnSpc>
                <a:spcPct val="100000"/>
              </a:lnSpc>
              <a:spcAft>
                <a:spcPts val="300"/>
              </a:spcAft>
              <a:buFont typeface="+mj-lt"/>
              <a:buAutoNum type="arabicPeriod" startAt="328"/>
            </a:pPr>
            <a:r>
              <a:rPr lang="en-GB" sz="2000" dirty="0"/>
              <a:t>Government is therefore confident that all the requirements for this transformational project will be in place when His Excellency President John Dramani Mahama cuts the sod for construction to begin.</a:t>
            </a:r>
          </a:p>
          <a:p>
            <a:pPr marL="674688" indent="-674688" algn="just">
              <a:lnSpc>
                <a:spcPct val="100000"/>
              </a:lnSpc>
              <a:spcAft>
                <a:spcPts val="300"/>
              </a:spcAft>
              <a:buFont typeface="+mj-lt"/>
              <a:buAutoNum type="arabicPeriod" startAt="328"/>
            </a:pPr>
            <a:endParaRPr lang="en-GB"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628650" y="1611174"/>
            <a:ext cx="7982613"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The Accra-Kumasi Expressway</a:t>
            </a:r>
          </a:p>
        </p:txBody>
      </p:sp>
    </p:spTree>
    <p:extLst>
      <p:ext uri="{BB962C8B-B14F-4D97-AF65-F5344CB8AC3E}">
        <p14:creationId xmlns:p14="http://schemas.microsoft.com/office/powerpoint/2010/main" val="64266168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42837" y="2496710"/>
            <a:ext cx="7529887" cy="3291840"/>
          </a:xfrm>
        </p:spPr>
        <p:txBody>
          <a:bodyPr>
            <a:noAutofit/>
          </a:bodyPr>
          <a:lstStyle/>
          <a:p>
            <a:pPr marL="674688" indent="-674688" algn="just">
              <a:lnSpc>
                <a:spcPct val="100000"/>
              </a:lnSpc>
              <a:spcBef>
                <a:spcPts val="1600"/>
              </a:spcBef>
              <a:spcAft>
                <a:spcPts val="400"/>
              </a:spcAft>
              <a:buFont typeface="+mj-lt"/>
              <a:buAutoNum type="arabicPeriod" startAt="330"/>
            </a:pPr>
            <a:r>
              <a:rPr lang="en-GB" sz="2000" dirty="0"/>
              <a:t>Mr. Speaker, for over a century, the people of the Afram Plains have relied on a ferry to cross the Afram River. </a:t>
            </a:r>
          </a:p>
          <a:p>
            <a:pPr marL="674688" indent="-674688" algn="just">
              <a:lnSpc>
                <a:spcPct val="100000"/>
              </a:lnSpc>
              <a:spcBef>
                <a:spcPts val="1600"/>
              </a:spcBef>
              <a:spcAft>
                <a:spcPts val="400"/>
              </a:spcAft>
              <a:buFont typeface="+mj-lt"/>
              <a:buAutoNum type="arabicPeriod" startAt="330"/>
            </a:pPr>
            <a:r>
              <a:rPr lang="en-GB" sz="2000" dirty="0"/>
              <a:t>While it has served the area for many years, frequent delays and seasonal disruptions have slowed the movement of people, goods and essential services.</a:t>
            </a:r>
          </a:p>
          <a:p>
            <a:pPr marL="674688" indent="-674688" algn="just">
              <a:lnSpc>
                <a:spcPct val="100000"/>
              </a:lnSpc>
              <a:spcBef>
                <a:spcPts val="1600"/>
              </a:spcBef>
              <a:spcAft>
                <a:spcPts val="400"/>
              </a:spcAft>
              <a:buFont typeface="+mj-lt"/>
              <a:buAutoNum type="arabicPeriod" startAt="330"/>
            </a:pPr>
            <a:r>
              <a:rPr lang="en-GB" sz="2000" dirty="0"/>
              <a:t>The </a:t>
            </a:r>
            <a:r>
              <a:rPr lang="en-GB" sz="2000" dirty="0" err="1"/>
              <a:t>Adawso</a:t>
            </a:r>
            <a:r>
              <a:rPr lang="en-GB" sz="2000" dirty="0"/>
              <a:t>–</a:t>
            </a:r>
            <a:r>
              <a:rPr lang="en-GB" sz="2000" dirty="0" err="1"/>
              <a:t>Ekye</a:t>
            </a:r>
            <a:r>
              <a:rPr lang="en-GB" sz="2000" dirty="0"/>
              <a:t> </a:t>
            </a:r>
            <a:r>
              <a:rPr lang="en-GB" sz="2000" dirty="0" err="1"/>
              <a:t>Amanfrom</a:t>
            </a:r>
            <a:r>
              <a:rPr lang="en-GB" sz="2000" dirty="0"/>
              <a:t> Bridge will replace the ferry with a 3.6-kilometre permanent bridge, providing a safe, reliable, all-weather crossing. </a:t>
            </a:r>
          </a:p>
          <a:p>
            <a:pPr marL="674688" indent="-674688" algn="just">
              <a:lnSpc>
                <a:spcPct val="100000"/>
              </a:lnSpc>
              <a:spcAft>
                <a:spcPts val="300"/>
              </a:spcAft>
              <a:buFont typeface="+mj-lt"/>
              <a:buAutoNum type="arabicPeriod" startAt="330"/>
            </a:pPr>
            <a:endParaRPr lang="en-GB"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42837" y="1762249"/>
            <a:ext cx="7895647" cy="584775"/>
          </a:xfrm>
          <a:prstGeom prst="rect">
            <a:avLst/>
          </a:prstGeom>
          <a:noFill/>
        </p:spPr>
        <p:txBody>
          <a:bodyPr wrap="square">
            <a:spAutoFit/>
          </a:bodyPr>
          <a:lstStyle/>
          <a:p>
            <a:r>
              <a:rPr lang="en-GB" sz="3200" b="1" dirty="0" err="1">
                <a:solidFill>
                  <a:srgbClr val="C00000"/>
                </a:solidFill>
                <a:latin typeface="Arial" panose="020B0604020202020204" pitchFamily="34" charset="0"/>
                <a:cs typeface="Arial" panose="020B0604020202020204" pitchFamily="34" charset="0"/>
              </a:rPr>
              <a:t>Adawso-Ekye</a:t>
            </a:r>
            <a:r>
              <a:rPr lang="en-GB" sz="3200" b="1" dirty="0">
                <a:solidFill>
                  <a:srgbClr val="C00000"/>
                </a:solidFill>
                <a:latin typeface="Arial" panose="020B0604020202020204" pitchFamily="34" charset="0"/>
                <a:cs typeface="Arial" panose="020B0604020202020204" pitchFamily="34" charset="0"/>
              </a:rPr>
              <a:t> </a:t>
            </a:r>
            <a:r>
              <a:rPr lang="en-GB" sz="3200" b="1" dirty="0" err="1">
                <a:solidFill>
                  <a:srgbClr val="C00000"/>
                </a:solidFill>
                <a:latin typeface="Arial" panose="020B0604020202020204" pitchFamily="34" charset="0"/>
                <a:cs typeface="Arial" panose="020B0604020202020204" pitchFamily="34" charset="0"/>
              </a:rPr>
              <a:t>Amanfrom</a:t>
            </a:r>
            <a:r>
              <a:rPr lang="en-GB" sz="3200" b="1" dirty="0">
                <a:solidFill>
                  <a:srgbClr val="C00000"/>
                </a:solidFill>
                <a:latin typeface="Arial" panose="020B0604020202020204" pitchFamily="34" charset="0"/>
                <a:cs typeface="Arial" panose="020B0604020202020204" pitchFamily="34" charset="0"/>
              </a:rPr>
              <a:t> Bridge</a:t>
            </a:r>
          </a:p>
        </p:txBody>
      </p:sp>
    </p:spTree>
    <p:extLst>
      <p:ext uri="{BB962C8B-B14F-4D97-AF65-F5344CB8AC3E}">
        <p14:creationId xmlns:p14="http://schemas.microsoft.com/office/powerpoint/2010/main" val="420380535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42837" y="2496710"/>
            <a:ext cx="7529887" cy="3291840"/>
          </a:xfrm>
        </p:spPr>
        <p:txBody>
          <a:bodyPr>
            <a:noAutofit/>
          </a:bodyPr>
          <a:lstStyle/>
          <a:p>
            <a:pPr marL="674688" lvl="0" indent="-674688" algn="just">
              <a:lnSpc>
                <a:spcPct val="100000"/>
              </a:lnSpc>
              <a:spcAft>
                <a:spcPts val="300"/>
              </a:spcAft>
              <a:buFont typeface="+mj-lt"/>
              <a:buAutoNum type="arabicPeriod" startAt="333"/>
            </a:pPr>
            <a:r>
              <a:rPr lang="en-GB" sz="2000" dirty="0"/>
              <a:t>As part of Government’s Big Push Infrastructure Programme, it will connect the Kwahu Afram Plains to the national road network and unlock the potential of one of Ghana’s most important food baskets.</a:t>
            </a:r>
          </a:p>
          <a:p>
            <a:pPr marL="674688" lvl="0" indent="-674688" algn="just">
              <a:lnSpc>
                <a:spcPct val="100000"/>
              </a:lnSpc>
              <a:spcAft>
                <a:spcPts val="300"/>
              </a:spcAft>
              <a:buFont typeface="+mj-lt"/>
              <a:buAutoNum type="arabicPeriod" startAt="333"/>
            </a:pPr>
            <a:r>
              <a:rPr lang="en-GB" sz="2000" dirty="0"/>
              <a:t>The bridge will make it easier for farmers to transport maize, cassava, yam, rice and other produce to markets, reducing travel time from about 5½ hours to 3 hours.</a:t>
            </a:r>
          </a:p>
        </p:txBody>
      </p:sp>
      <p:sp>
        <p:nvSpPr>
          <p:cNvPr id="8" name="TextBox 7">
            <a:extLst>
              <a:ext uri="{FF2B5EF4-FFF2-40B4-BE49-F238E27FC236}">
                <a16:creationId xmlns:a16="http://schemas.microsoft.com/office/drawing/2014/main" id="{8C3ED36B-A646-3DFA-C675-8C13A0247565}"/>
              </a:ext>
            </a:extLst>
          </p:cNvPr>
          <p:cNvSpPr txBox="1"/>
          <p:nvPr/>
        </p:nvSpPr>
        <p:spPr>
          <a:xfrm>
            <a:off x="842837" y="1762249"/>
            <a:ext cx="7895647" cy="584775"/>
          </a:xfrm>
          <a:prstGeom prst="rect">
            <a:avLst/>
          </a:prstGeom>
          <a:noFill/>
        </p:spPr>
        <p:txBody>
          <a:bodyPr wrap="square">
            <a:spAutoFit/>
          </a:bodyPr>
          <a:lstStyle/>
          <a:p>
            <a:r>
              <a:rPr lang="en-GB" sz="3200" b="1" dirty="0" err="1">
                <a:solidFill>
                  <a:srgbClr val="C00000"/>
                </a:solidFill>
                <a:latin typeface="Arial" panose="020B0604020202020204" pitchFamily="34" charset="0"/>
                <a:cs typeface="Arial" panose="020B0604020202020204" pitchFamily="34" charset="0"/>
              </a:rPr>
              <a:t>Adawso-Ekye</a:t>
            </a:r>
            <a:r>
              <a:rPr lang="en-GB" sz="3200" b="1" dirty="0">
                <a:solidFill>
                  <a:srgbClr val="C00000"/>
                </a:solidFill>
                <a:latin typeface="Arial" panose="020B0604020202020204" pitchFamily="34" charset="0"/>
                <a:cs typeface="Arial" panose="020B0604020202020204" pitchFamily="34" charset="0"/>
              </a:rPr>
              <a:t> </a:t>
            </a:r>
            <a:r>
              <a:rPr lang="en-GB" sz="3200" b="1" dirty="0" err="1">
                <a:solidFill>
                  <a:srgbClr val="C00000"/>
                </a:solidFill>
                <a:latin typeface="Arial" panose="020B0604020202020204" pitchFamily="34" charset="0"/>
                <a:cs typeface="Arial" panose="020B0604020202020204" pitchFamily="34" charset="0"/>
              </a:rPr>
              <a:t>Amanfrom</a:t>
            </a:r>
            <a:r>
              <a:rPr lang="en-GB" sz="3200" b="1" dirty="0">
                <a:solidFill>
                  <a:srgbClr val="C00000"/>
                </a:solidFill>
                <a:latin typeface="Arial" panose="020B0604020202020204" pitchFamily="34" charset="0"/>
                <a:cs typeface="Arial" panose="020B0604020202020204" pitchFamily="34" charset="0"/>
              </a:rPr>
              <a:t> Bridge</a:t>
            </a:r>
          </a:p>
        </p:txBody>
      </p:sp>
    </p:spTree>
    <p:extLst>
      <p:ext uri="{BB962C8B-B14F-4D97-AF65-F5344CB8AC3E}">
        <p14:creationId xmlns:p14="http://schemas.microsoft.com/office/powerpoint/2010/main" val="255925374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42837" y="2496710"/>
            <a:ext cx="7529887" cy="3291840"/>
          </a:xfrm>
        </p:spPr>
        <p:txBody>
          <a:bodyPr>
            <a:noAutofit/>
          </a:bodyPr>
          <a:lstStyle/>
          <a:p>
            <a:pPr marL="674688" lvl="0" indent="-674688" algn="just">
              <a:lnSpc>
                <a:spcPct val="100000"/>
              </a:lnSpc>
              <a:spcAft>
                <a:spcPts val="600"/>
              </a:spcAft>
              <a:buFont typeface="+mj-lt"/>
              <a:buAutoNum type="arabicPeriod" startAt="335"/>
            </a:pPr>
            <a:r>
              <a:rPr lang="en-GB" sz="2000" dirty="0"/>
              <a:t>It will also improve access to healthcare, education and other essential services, while creating jobs, attracting investment and supporting food security.</a:t>
            </a:r>
          </a:p>
          <a:p>
            <a:pPr marL="674688" lvl="0" indent="-674688" algn="just">
              <a:lnSpc>
                <a:spcPct val="100000"/>
              </a:lnSpc>
              <a:spcAft>
                <a:spcPts val="600"/>
              </a:spcAft>
              <a:buFont typeface="+mj-lt"/>
              <a:buAutoNum type="arabicPeriod" startAt="335"/>
            </a:pPr>
            <a:r>
              <a:rPr lang="en-GB" sz="2000" dirty="0"/>
              <a:t>Expected to be completed by the end of 2028, the </a:t>
            </a:r>
            <a:r>
              <a:rPr lang="en-GB" sz="2000" dirty="0" err="1"/>
              <a:t>Adawso</a:t>
            </a:r>
            <a:r>
              <a:rPr lang="en-GB" sz="2000" dirty="0"/>
              <a:t>–</a:t>
            </a:r>
            <a:r>
              <a:rPr lang="en-GB" sz="2000" dirty="0" err="1"/>
              <a:t>Ekye</a:t>
            </a:r>
            <a:r>
              <a:rPr lang="en-GB" sz="2000" dirty="0"/>
              <a:t> </a:t>
            </a:r>
            <a:r>
              <a:rPr lang="en-GB" sz="2000" dirty="0" err="1"/>
              <a:t>Amanfrom</a:t>
            </a:r>
            <a:r>
              <a:rPr lang="en-GB" sz="2000" dirty="0"/>
              <a:t> Bridge is a gateway to opportunity, bringing communities closer to markets, services and a better future.</a:t>
            </a:r>
          </a:p>
          <a:p>
            <a:pPr marL="674688" lvl="0" indent="-674688" algn="just">
              <a:lnSpc>
                <a:spcPct val="100000"/>
              </a:lnSpc>
              <a:spcAft>
                <a:spcPts val="300"/>
              </a:spcAft>
              <a:buFont typeface="+mj-lt"/>
              <a:buAutoNum type="arabicPeriod" startAt="335"/>
            </a:pPr>
            <a:endParaRPr lang="en-GB"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42837" y="1762249"/>
            <a:ext cx="7895647" cy="584775"/>
          </a:xfrm>
          <a:prstGeom prst="rect">
            <a:avLst/>
          </a:prstGeom>
          <a:noFill/>
        </p:spPr>
        <p:txBody>
          <a:bodyPr wrap="square">
            <a:spAutoFit/>
          </a:bodyPr>
          <a:lstStyle/>
          <a:p>
            <a:r>
              <a:rPr lang="en-GB" sz="3200" b="1" dirty="0" err="1">
                <a:solidFill>
                  <a:srgbClr val="C00000"/>
                </a:solidFill>
                <a:latin typeface="Arial" panose="020B0604020202020204" pitchFamily="34" charset="0"/>
                <a:cs typeface="Arial" panose="020B0604020202020204" pitchFamily="34" charset="0"/>
              </a:rPr>
              <a:t>Adawso-Ekye</a:t>
            </a:r>
            <a:r>
              <a:rPr lang="en-GB" sz="3200" b="1" dirty="0">
                <a:solidFill>
                  <a:srgbClr val="C00000"/>
                </a:solidFill>
                <a:latin typeface="Arial" panose="020B0604020202020204" pitchFamily="34" charset="0"/>
                <a:cs typeface="Arial" panose="020B0604020202020204" pitchFamily="34" charset="0"/>
              </a:rPr>
              <a:t> </a:t>
            </a:r>
            <a:r>
              <a:rPr lang="en-GB" sz="3200" b="1" dirty="0" err="1">
                <a:solidFill>
                  <a:srgbClr val="C00000"/>
                </a:solidFill>
                <a:latin typeface="Arial" panose="020B0604020202020204" pitchFamily="34" charset="0"/>
                <a:cs typeface="Arial" panose="020B0604020202020204" pitchFamily="34" charset="0"/>
              </a:rPr>
              <a:t>Amanfrom</a:t>
            </a:r>
            <a:r>
              <a:rPr lang="en-GB" sz="3200" b="1" dirty="0">
                <a:solidFill>
                  <a:srgbClr val="C00000"/>
                </a:solidFill>
                <a:latin typeface="Arial" panose="020B0604020202020204" pitchFamily="34" charset="0"/>
                <a:cs typeface="Arial" panose="020B0604020202020204" pitchFamily="34" charset="0"/>
              </a:rPr>
              <a:t> Bridge</a:t>
            </a:r>
          </a:p>
        </p:txBody>
      </p:sp>
    </p:spTree>
    <p:extLst>
      <p:ext uri="{BB962C8B-B14F-4D97-AF65-F5344CB8AC3E}">
        <p14:creationId xmlns:p14="http://schemas.microsoft.com/office/powerpoint/2010/main" val="30168865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42837" y="2496709"/>
            <a:ext cx="7672513" cy="3506525"/>
          </a:xfrm>
        </p:spPr>
        <p:txBody>
          <a:bodyPr>
            <a:noAutofit/>
          </a:bodyPr>
          <a:lstStyle/>
          <a:p>
            <a:pPr marL="674688" lvl="0" indent="-674688" algn="just">
              <a:lnSpc>
                <a:spcPct val="100000"/>
              </a:lnSpc>
              <a:spcBef>
                <a:spcPts val="1600"/>
              </a:spcBef>
              <a:spcAft>
                <a:spcPts val="600"/>
              </a:spcAft>
              <a:buFont typeface="+mj-lt"/>
              <a:buAutoNum type="arabicPeriod" startAt="337"/>
            </a:pPr>
            <a:r>
              <a:rPr lang="en-GB" sz="2000" dirty="0"/>
              <a:t>Mr. Speaker, Work is also progressing on the </a:t>
            </a:r>
            <a:r>
              <a:rPr lang="en-GB" sz="2000" dirty="0" err="1"/>
              <a:t>Dambai</a:t>
            </a:r>
            <a:r>
              <a:rPr lang="en-GB" sz="2000" dirty="0"/>
              <a:t> Bridge, a critical project that will provide a permanent crossing between </a:t>
            </a:r>
            <a:r>
              <a:rPr lang="en-GB" sz="2000" dirty="0" err="1"/>
              <a:t>Dambai</a:t>
            </a:r>
            <a:r>
              <a:rPr lang="en-GB" sz="2000" dirty="0"/>
              <a:t> and </a:t>
            </a:r>
            <a:r>
              <a:rPr lang="en-GB" sz="2000" dirty="0" err="1"/>
              <a:t>Dodoikope</a:t>
            </a:r>
            <a:r>
              <a:rPr lang="en-GB" sz="2000" dirty="0"/>
              <a:t> and strengthen transport along the Eastern Corridor.</a:t>
            </a:r>
          </a:p>
          <a:p>
            <a:pPr marL="674688" lvl="0" indent="-674688" algn="just">
              <a:lnSpc>
                <a:spcPct val="100000"/>
              </a:lnSpc>
              <a:spcBef>
                <a:spcPts val="1600"/>
              </a:spcBef>
              <a:spcAft>
                <a:spcPts val="600"/>
              </a:spcAft>
              <a:buFont typeface="+mj-lt"/>
              <a:buAutoNum type="arabicPeriod" startAt="337"/>
            </a:pPr>
            <a:r>
              <a:rPr lang="en-GB" sz="2000" dirty="0"/>
              <a:t>The project comprises a 1.49-kilometre bridge and approximately 6.8 kilometres of approach roads.</a:t>
            </a:r>
          </a:p>
          <a:p>
            <a:pPr marL="674688" lvl="0" indent="-674688" algn="just">
              <a:lnSpc>
                <a:spcPct val="100000"/>
              </a:lnSpc>
              <a:spcBef>
                <a:spcPts val="1600"/>
              </a:spcBef>
              <a:spcAft>
                <a:spcPts val="600"/>
              </a:spcAft>
              <a:buFont typeface="+mj-lt"/>
              <a:buAutoNum type="arabicPeriod" startAt="337"/>
            </a:pPr>
            <a:r>
              <a:rPr lang="en-GB" sz="2000" dirty="0"/>
              <a:t>By the end of June 2026, physical progress had reached 6 percent, slightly ahead of schedule, with foundation works and construction of the temporary bridge already underway.</a:t>
            </a:r>
          </a:p>
          <a:p>
            <a:pPr marL="674688" lvl="0" indent="-674688" algn="just">
              <a:lnSpc>
                <a:spcPct val="100000"/>
              </a:lnSpc>
              <a:spcAft>
                <a:spcPts val="300"/>
              </a:spcAft>
              <a:buFont typeface="+mj-lt"/>
              <a:buAutoNum type="arabicPeriod" startAt="337"/>
            </a:pPr>
            <a:endParaRPr lang="en-GB"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42837" y="1762249"/>
            <a:ext cx="7895647" cy="584775"/>
          </a:xfrm>
          <a:prstGeom prst="rect">
            <a:avLst/>
          </a:prstGeom>
          <a:noFill/>
        </p:spPr>
        <p:txBody>
          <a:bodyPr wrap="square">
            <a:spAutoFit/>
          </a:bodyPr>
          <a:lstStyle/>
          <a:p>
            <a:r>
              <a:rPr lang="en-GB" sz="3200" b="1" dirty="0" err="1">
                <a:solidFill>
                  <a:srgbClr val="C00000"/>
                </a:solidFill>
                <a:latin typeface="Arial" panose="020B0604020202020204" pitchFamily="34" charset="0"/>
                <a:cs typeface="Arial" panose="020B0604020202020204" pitchFamily="34" charset="0"/>
              </a:rPr>
              <a:t>Dambai</a:t>
            </a:r>
            <a:r>
              <a:rPr lang="en-GB" sz="3200" b="1" dirty="0">
                <a:solidFill>
                  <a:srgbClr val="C00000"/>
                </a:solidFill>
                <a:latin typeface="Arial" panose="020B0604020202020204" pitchFamily="34" charset="0"/>
                <a:cs typeface="Arial" panose="020B0604020202020204" pitchFamily="34" charset="0"/>
              </a:rPr>
              <a:t> Bridge</a:t>
            </a:r>
          </a:p>
        </p:txBody>
      </p:sp>
    </p:spTree>
    <p:extLst>
      <p:ext uri="{BB962C8B-B14F-4D97-AF65-F5344CB8AC3E}">
        <p14:creationId xmlns:p14="http://schemas.microsoft.com/office/powerpoint/2010/main" val="9664884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42837" y="3104535"/>
            <a:ext cx="7453131" cy="3153142"/>
          </a:xfrm>
        </p:spPr>
        <p:txBody>
          <a:bodyPr>
            <a:noAutofit/>
          </a:bodyPr>
          <a:lstStyle/>
          <a:p>
            <a:pPr marL="674688" indent="-674688" algn="just">
              <a:lnSpc>
                <a:spcPct val="100000"/>
              </a:lnSpc>
              <a:spcBef>
                <a:spcPts val="1600"/>
              </a:spcBef>
              <a:spcAft>
                <a:spcPts val="900"/>
              </a:spcAft>
              <a:buFont typeface="+mj-lt"/>
              <a:buAutoNum type="arabicPeriod" startAt="340"/>
            </a:pPr>
            <a:r>
              <a:rPr lang="en-GB" sz="2000" dirty="0"/>
              <a:t>Mr. Speaker, Government, has begun the implementation of the Agricultural Enclave Roads Programme.</a:t>
            </a:r>
          </a:p>
          <a:p>
            <a:pPr marL="674688" indent="-674688" algn="just">
              <a:lnSpc>
                <a:spcPct val="100000"/>
              </a:lnSpc>
              <a:spcBef>
                <a:spcPts val="1600"/>
              </a:spcBef>
              <a:spcAft>
                <a:spcPts val="900"/>
              </a:spcAft>
              <a:buFont typeface="+mj-lt"/>
              <a:buAutoNum type="arabicPeriod" startAt="340"/>
            </a:pPr>
            <a:r>
              <a:rPr lang="en-GB" sz="2000" dirty="0"/>
              <a:t>Government is investing US$523 million to rehabilitate 1,050 kilometres of feeder roads across four major agricultural production corridors.</a:t>
            </a:r>
          </a:p>
        </p:txBody>
      </p:sp>
      <p:sp>
        <p:nvSpPr>
          <p:cNvPr id="8" name="TextBox 7">
            <a:extLst>
              <a:ext uri="{FF2B5EF4-FFF2-40B4-BE49-F238E27FC236}">
                <a16:creationId xmlns:a16="http://schemas.microsoft.com/office/drawing/2014/main" id="{8C3ED36B-A646-3DFA-C675-8C13A0247565}"/>
              </a:ext>
            </a:extLst>
          </p:cNvPr>
          <p:cNvSpPr txBox="1"/>
          <p:nvPr/>
        </p:nvSpPr>
        <p:spPr>
          <a:xfrm>
            <a:off x="842837" y="1762249"/>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1000 </a:t>
            </a:r>
            <a:r>
              <a:rPr lang="en-GB" sz="3200" b="1" dirty="0" err="1">
                <a:solidFill>
                  <a:srgbClr val="C00000"/>
                </a:solidFill>
                <a:latin typeface="Arial" panose="020B0604020202020204" pitchFamily="34" charset="0"/>
                <a:cs typeface="Arial" panose="020B0604020202020204" pitchFamily="34" charset="0"/>
              </a:rPr>
              <a:t>kilometers</a:t>
            </a:r>
            <a:r>
              <a:rPr lang="en-GB" sz="3200" b="1" dirty="0">
                <a:solidFill>
                  <a:srgbClr val="C00000"/>
                </a:solidFill>
                <a:latin typeface="Arial" panose="020B0604020202020204" pitchFamily="34" charset="0"/>
                <a:cs typeface="Arial" panose="020B0604020202020204" pitchFamily="34" charset="0"/>
              </a:rPr>
              <a:t> Agricultural Enclave Roads Programme</a:t>
            </a:r>
          </a:p>
        </p:txBody>
      </p:sp>
    </p:spTree>
    <p:extLst>
      <p:ext uri="{BB962C8B-B14F-4D97-AF65-F5344CB8AC3E}">
        <p14:creationId xmlns:p14="http://schemas.microsoft.com/office/powerpoint/2010/main" val="427255032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868561"/>
            <a:ext cx="7386763" cy="3392130"/>
          </a:xfrm>
        </p:spPr>
        <p:txBody>
          <a:bodyPr>
            <a:noAutofit/>
          </a:bodyPr>
          <a:lstStyle/>
          <a:p>
            <a:pPr marL="674688" indent="-674688" algn="just">
              <a:lnSpc>
                <a:spcPct val="100000"/>
              </a:lnSpc>
              <a:spcBef>
                <a:spcPts val="1600"/>
              </a:spcBef>
              <a:spcAft>
                <a:spcPts val="900"/>
              </a:spcAft>
              <a:buFont typeface="+mj-lt"/>
              <a:buAutoNum type="arabicPeriod" startAt="342"/>
            </a:pPr>
            <a:r>
              <a:rPr lang="en-GB" sz="2000" dirty="0"/>
              <a:t>Mr. Speaker, upon completion, the Project is expected to:</a:t>
            </a:r>
          </a:p>
          <a:p>
            <a:pPr marL="666750" indent="-219075" algn="just">
              <a:lnSpc>
                <a:spcPct val="100000"/>
              </a:lnSpc>
            </a:pPr>
            <a:r>
              <a:rPr lang="en-GB" sz="1800" dirty="0"/>
              <a:t>rehabilitate 1,050 kilometres of feeder roads;</a:t>
            </a:r>
          </a:p>
          <a:p>
            <a:pPr marL="666750" indent="-219075" algn="just">
              <a:lnSpc>
                <a:spcPct val="100000"/>
              </a:lnSpc>
              <a:spcBef>
                <a:spcPts val="400"/>
              </a:spcBef>
            </a:pPr>
            <a:r>
              <a:rPr lang="en-GB" sz="1800" dirty="0"/>
              <a:t>ensure 100 percent of rehabilitated roads are maintained under performance-based contracts;</a:t>
            </a:r>
          </a:p>
          <a:p>
            <a:pPr marL="666750" indent="-219075" algn="just">
              <a:lnSpc>
                <a:spcPct val="100000"/>
              </a:lnSpc>
              <a:spcBef>
                <a:spcPts val="400"/>
              </a:spcBef>
            </a:pPr>
            <a:r>
              <a:rPr lang="en-GB" sz="1800" dirty="0"/>
              <a:t>expand the national road asset management database to achieve 100 percent coverage;</a:t>
            </a:r>
          </a:p>
          <a:p>
            <a:pPr marL="666750" indent="-219075" algn="just">
              <a:lnSpc>
                <a:spcPct val="100000"/>
              </a:lnSpc>
              <a:spcBef>
                <a:spcPts val="400"/>
              </a:spcBef>
            </a:pPr>
            <a:r>
              <a:rPr lang="en-GB" sz="1800" dirty="0"/>
              <a:t>create approximately 25,000 direct and indirect jobs, including at least 7,500 jobs for women; and</a:t>
            </a:r>
          </a:p>
          <a:p>
            <a:pPr marL="666750" indent="-219075" algn="just">
              <a:lnSpc>
                <a:spcPct val="100000"/>
              </a:lnSpc>
              <a:spcBef>
                <a:spcPts val="400"/>
              </a:spcBef>
            </a:pPr>
            <a:r>
              <a:rPr lang="en-GB" sz="1800" dirty="0"/>
              <a:t>⁠reduce travel time by up to 40 percent on paved roads and 30 percent on unpaved roads.</a:t>
            </a:r>
          </a:p>
          <a:p>
            <a:pPr marL="674688" indent="-674688" algn="just">
              <a:lnSpc>
                <a:spcPct val="100000"/>
              </a:lnSpc>
              <a:spcBef>
                <a:spcPts val="1600"/>
              </a:spcBef>
              <a:spcAft>
                <a:spcPts val="900"/>
              </a:spcAft>
              <a:buFont typeface="+mj-lt"/>
              <a:buAutoNum type="arabicPeriod" startAt="340"/>
            </a:pPr>
            <a:endParaRPr lang="en-GB"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1000 </a:t>
            </a:r>
            <a:r>
              <a:rPr lang="en-GB" sz="3200" b="1" dirty="0" err="1">
                <a:solidFill>
                  <a:srgbClr val="C00000"/>
                </a:solidFill>
                <a:latin typeface="Arial" panose="020B0604020202020204" pitchFamily="34" charset="0"/>
                <a:cs typeface="Arial" panose="020B0604020202020204" pitchFamily="34" charset="0"/>
              </a:rPr>
              <a:t>kilometers</a:t>
            </a:r>
            <a:r>
              <a:rPr lang="en-GB" sz="3200" b="1" dirty="0">
                <a:solidFill>
                  <a:srgbClr val="C00000"/>
                </a:solidFill>
                <a:latin typeface="Arial" panose="020B0604020202020204" pitchFamily="34" charset="0"/>
                <a:cs typeface="Arial" panose="020B0604020202020204" pitchFamily="34" charset="0"/>
              </a:rPr>
              <a:t> Agricultural Enclave Roads Programme</a:t>
            </a:r>
          </a:p>
        </p:txBody>
      </p:sp>
    </p:spTree>
    <p:extLst>
      <p:ext uri="{BB962C8B-B14F-4D97-AF65-F5344CB8AC3E}">
        <p14:creationId xmlns:p14="http://schemas.microsoft.com/office/powerpoint/2010/main" val="343457835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159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868561"/>
            <a:ext cx="7386763" cy="3392130"/>
          </a:xfrm>
        </p:spPr>
        <p:txBody>
          <a:bodyPr>
            <a:noAutofit/>
          </a:bodyPr>
          <a:lstStyle/>
          <a:p>
            <a:pPr marL="674688" indent="-674688" algn="just">
              <a:lnSpc>
                <a:spcPct val="100000"/>
              </a:lnSpc>
              <a:spcBef>
                <a:spcPts val="1600"/>
              </a:spcBef>
              <a:spcAft>
                <a:spcPts val="900"/>
              </a:spcAft>
              <a:buFont typeface="+mj-lt"/>
              <a:buAutoNum type="arabicPeriod" startAt="343"/>
            </a:pPr>
            <a:r>
              <a:rPr lang="en-GB" sz="2000" dirty="0"/>
              <a:t>Mr. Speaker, the first phase will involve the rehabilitation of the 1,050 kilometres of feeder roads to be undertaken across four agricultural clusters covering thirteen regions of the country:</a:t>
            </a:r>
          </a:p>
          <a:p>
            <a:pPr marL="850900" indent="-227013" algn="just">
              <a:lnSpc>
                <a:spcPct val="100000"/>
              </a:lnSpc>
              <a:spcAft>
                <a:spcPts val="300"/>
              </a:spcAft>
            </a:pPr>
            <a:r>
              <a:rPr lang="en-GB" sz="2000" dirty="0"/>
              <a:t>Cluster One will cover 300 kilometres of roads in the Upper West, Northern and Savannah Regions;</a:t>
            </a:r>
          </a:p>
          <a:p>
            <a:pPr marL="850900" indent="-227013" algn="just">
              <a:lnSpc>
                <a:spcPct val="100000"/>
              </a:lnSpc>
              <a:spcAft>
                <a:spcPts val="300"/>
              </a:spcAft>
            </a:pPr>
            <a:r>
              <a:rPr lang="en-GB" sz="2000" dirty="0"/>
              <a:t>Cluster Two will rehabilitate 300 kilometres of roads in the Oti, Volta and Eastern Regions;</a:t>
            </a:r>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1000 </a:t>
            </a:r>
            <a:r>
              <a:rPr lang="en-GB" sz="3200" b="1" dirty="0" err="1">
                <a:solidFill>
                  <a:srgbClr val="C00000"/>
                </a:solidFill>
                <a:latin typeface="Arial" panose="020B0604020202020204" pitchFamily="34" charset="0"/>
                <a:cs typeface="Arial" panose="020B0604020202020204" pitchFamily="34" charset="0"/>
              </a:rPr>
              <a:t>kilometers</a:t>
            </a:r>
            <a:r>
              <a:rPr lang="en-GB" sz="3200" b="1" dirty="0">
                <a:solidFill>
                  <a:srgbClr val="C00000"/>
                </a:solidFill>
                <a:latin typeface="Arial" panose="020B0604020202020204" pitchFamily="34" charset="0"/>
                <a:cs typeface="Arial" panose="020B0604020202020204" pitchFamily="34" charset="0"/>
              </a:rPr>
              <a:t> Agricultural Enclave Roads Programme</a:t>
            </a:r>
          </a:p>
        </p:txBody>
      </p:sp>
    </p:spTree>
    <p:extLst>
      <p:ext uri="{BB962C8B-B14F-4D97-AF65-F5344CB8AC3E}">
        <p14:creationId xmlns:p14="http://schemas.microsoft.com/office/powerpoint/2010/main" val="207379363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3134031"/>
            <a:ext cx="7386763" cy="1895169"/>
          </a:xfrm>
        </p:spPr>
        <p:txBody>
          <a:bodyPr>
            <a:noAutofit/>
          </a:bodyPr>
          <a:lstStyle/>
          <a:p>
            <a:pPr marL="850900" indent="-227013" algn="just">
              <a:lnSpc>
                <a:spcPct val="100000"/>
              </a:lnSpc>
              <a:spcAft>
                <a:spcPts val="300"/>
              </a:spcAft>
            </a:pPr>
            <a:r>
              <a:rPr lang="en-GB" sz="2000" dirty="0"/>
              <a:t>Cluster Three will rehabilitate 250 kilometres of roads in the Ashanti, Bono, Bono East and Eastern Regions; </a:t>
            </a:r>
          </a:p>
          <a:p>
            <a:pPr marL="850900" indent="-227013" algn="just">
              <a:lnSpc>
                <a:spcPct val="100000"/>
              </a:lnSpc>
              <a:spcAft>
                <a:spcPts val="300"/>
              </a:spcAft>
            </a:pPr>
            <a:r>
              <a:rPr lang="en-GB" sz="2000" dirty="0"/>
              <a:t>Cluster Four will cover 200 kilometres of roads in the Western North, Western, Central and Ahafo Regions. </a:t>
            </a:r>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1000 </a:t>
            </a:r>
            <a:r>
              <a:rPr lang="en-GB" sz="3200" b="1" dirty="0" err="1">
                <a:solidFill>
                  <a:srgbClr val="C00000"/>
                </a:solidFill>
                <a:latin typeface="Arial" panose="020B0604020202020204" pitchFamily="34" charset="0"/>
                <a:cs typeface="Arial" panose="020B0604020202020204" pitchFamily="34" charset="0"/>
              </a:rPr>
              <a:t>kilometers</a:t>
            </a:r>
            <a:r>
              <a:rPr lang="en-GB" sz="3200" b="1" dirty="0">
                <a:solidFill>
                  <a:srgbClr val="C00000"/>
                </a:solidFill>
                <a:latin typeface="Arial" panose="020B0604020202020204" pitchFamily="34" charset="0"/>
                <a:cs typeface="Arial" panose="020B0604020202020204" pitchFamily="34" charset="0"/>
              </a:rPr>
              <a:t> Agricultural Enclave Roads Programme</a:t>
            </a:r>
          </a:p>
        </p:txBody>
      </p:sp>
    </p:spTree>
    <p:extLst>
      <p:ext uri="{BB962C8B-B14F-4D97-AF65-F5344CB8AC3E}">
        <p14:creationId xmlns:p14="http://schemas.microsoft.com/office/powerpoint/2010/main" val="293163332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868561"/>
            <a:ext cx="7386763" cy="3392130"/>
          </a:xfrm>
        </p:spPr>
        <p:txBody>
          <a:bodyPr>
            <a:noAutofit/>
          </a:bodyPr>
          <a:lstStyle/>
          <a:p>
            <a:pPr marL="666750" lvl="0" indent="-666750" algn="just">
              <a:lnSpc>
                <a:spcPct val="100000"/>
              </a:lnSpc>
              <a:spcBef>
                <a:spcPts val="1600"/>
              </a:spcBef>
              <a:spcAft>
                <a:spcPts val="600"/>
              </a:spcAft>
              <a:buFont typeface="+mj-lt"/>
              <a:buAutoNum type="arabicPeriod" startAt="344"/>
            </a:pPr>
            <a:r>
              <a:rPr lang="en-GB" sz="2000" dirty="0"/>
              <a:t>These investments will improve connectivity between farms and markets, reduce post-harvest losses, lower transport costs and support agricultural transformation in some of Ghana’s most productive farming areas.</a:t>
            </a: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1000 </a:t>
            </a:r>
            <a:r>
              <a:rPr lang="en-GB" sz="3200" b="1" dirty="0" err="1">
                <a:solidFill>
                  <a:srgbClr val="C00000"/>
                </a:solidFill>
                <a:latin typeface="Arial" panose="020B0604020202020204" pitchFamily="34" charset="0"/>
                <a:cs typeface="Arial" panose="020B0604020202020204" pitchFamily="34" charset="0"/>
              </a:rPr>
              <a:t>kilometers</a:t>
            </a:r>
            <a:r>
              <a:rPr lang="en-GB" sz="3200" b="1" dirty="0">
                <a:solidFill>
                  <a:srgbClr val="C00000"/>
                </a:solidFill>
                <a:latin typeface="Arial" panose="020B0604020202020204" pitchFamily="34" charset="0"/>
                <a:cs typeface="Arial" panose="020B0604020202020204" pitchFamily="34" charset="0"/>
              </a:rPr>
              <a:t> Agricultural Enclave Roads Programme</a:t>
            </a:r>
          </a:p>
        </p:txBody>
      </p:sp>
    </p:spTree>
    <p:extLst>
      <p:ext uri="{BB962C8B-B14F-4D97-AF65-F5344CB8AC3E}">
        <p14:creationId xmlns:p14="http://schemas.microsoft.com/office/powerpoint/2010/main" val="155773360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942303"/>
            <a:ext cx="7571118" cy="3163529"/>
          </a:xfrm>
        </p:spPr>
        <p:txBody>
          <a:bodyPr>
            <a:noAutofit/>
          </a:bodyPr>
          <a:lstStyle/>
          <a:p>
            <a:pPr marL="666750" lvl="0" indent="-666750" algn="just">
              <a:lnSpc>
                <a:spcPct val="100000"/>
              </a:lnSpc>
              <a:spcBef>
                <a:spcPts val="1600"/>
              </a:spcBef>
              <a:spcAft>
                <a:spcPts val="600"/>
              </a:spcAft>
              <a:buFont typeface="+mj-lt"/>
              <a:buAutoNum type="arabicPeriod" startAt="345"/>
            </a:pPr>
            <a:r>
              <a:rPr lang="en-US" sz="2000" dirty="0"/>
              <a:t>Mr. Speaker, Government remains committed to transforming Ghana’s oil palm industry into a major driver of </a:t>
            </a:r>
            <a:r>
              <a:rPr lang="en-US" sz="2000" dirty="0" err="1"/>
              <a:t>industrialisation</a:t>
            </a:r>
            <a:r>
              <a:rPr lang="en-US" sz="2000" dirty="0"/>
              <a:t>, export growth, import substitution and rural employment.</a:t>
            </a:r>
          </a:p>
          <a:p>
            <a:pPr marL="666750" lvl="0" indent="-666750" algn="just">
              <a:lnSpc>
                <a:spcPct val="100000"/>
              </a:lnSpc>
              <a:spcBef>
                <a:spcPts val="1600"/>
              </a:spcBef>
              <a:spcAft>
                <a:spcPts val="600"/>
              </a:spcAft>
              <a:buFont typeface="+mj-lt"/>
              <a:buAutoNum type="arabicPeriod" startAt="345"/>
            </a:pPr>
            <a:r>
              <a:rPr lang="en-US" sz="2000" dirty="0"/>
              <a:t>A key pillar of the Integrated Oil Palm Development Policy is the establishment of sustainability-compliant oil palm land banks to de-risk private sector investment and accelerate the development of large-scale plantations integrated with smallholder and </a:t>
            </a:r>
            <a:r>
              <a:rPr lang="en-US" sz="2000" dirty="0" err="1"/>
              <a:t>outgrower</a:t>
            </a:r>
            <a:r>
              <a:rPr lang="en-US" sz="2000" dirty="0"/>
              <a:t> schemes.</a:t>
            </a:r>
          </a:p>
          <a:p>
            <a:pPr marL="666750" lvl="0" indent="-666750" algn="just">
              <a:lnSpc>
                <a:spcPct val="100000"/>
              </a:lnSpc>
              <a:spcBef>
                <a:spcPts val="1600"/>
              </a:spcBef>
              <a:spcAft>
                <a:spcPts val="600"/>
              </a:spcAft>
              <a:buFont typeface="+mj-lt"/>
              <a:buAutoNum type="arabicPeriod" startAt="345"/>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US$500 Million Oil Palm Development Finance Facility</a:t>
            </a:r>
          </a:p>
        </p:txBody>
      </p:sp>
    </p:spTree>
    <p:extLst>
      <p:ext uri="{BB962C8B-B14F-4D97-AF65-F5344CB8AC3E}">
        <p14:creationId xmlns:p14="http://schemas.microsoft.com/office/powerpoint/2010/main" val="213574931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816942"/>
            <a:ext cx="7571118" cy="3613355"/>
          </a:xfrm>
        </p:spPr>
        <p:txBody>
          <a:bodyPr>
            <a:noAutofit/>
          </a:bodyPr>
          <a:lstStyle/>
          <a:p>
            <a:pPr marL="666750" lvl="0" indent="-666750" algn="just">
              <a:lnSpc>
                <a:spcPct val="100000"/>
              </a:lnSpc>
              <a:spcBef>
                <a:spcPts val="1600"/>
              </a:spcBef>
              <a:spcAft>
                <a:spcPts val="400"/>
              </a:spcAft>
              <a:buFont typeface="+mj-lt"/>
              <a:buAutoNum type="arabicPeriod" startAt="347"/>
            </a:pPr>
            <a:r>
              <a:rPr lang="en-US" sz="2000" dirty="0"/>
              <a:t>Mr. Speaker, implementation of this initiative is progressing steadily.</a:t>
            </a:r>
          </a:p>
          <a:p>
            <a:pPr marL="666750" lvl="0" indent="-666750" algn="just">
              <a:lnSpc>
                <a:spcPct val="100000"/>
              </a:lnSpc>
              <a:spcBef>
                <a:spcPts val="1600"/>
              </a:spcBef>
              <a:spcAft>
                <a:spcPts val="400"/>
              </a:spcAft>
              <a:buFont typeface="+mj-lt"/>
              <a:buAutoNum type="arabicPeriod" startAt="347"/>
            </a:pPr>
            <a:r>
              <a:rPr lang="en-US" sz="2000" dirty="0"/>
              <a:t>The Ministry of Lands and Natural Resources, working in collaboration with the private sector and other relevant institutions, has reviewed over 270,000 hectares of land in the Western Region. </a:t>
            </a:r>
          </a:p>
          <a:p>
            <a:pPr marL="666750" lvl="0" indent="-666750" algn="just">
              <a:lnSpc>
                <a:spcPct val="100000"/>
              </a:lnSpc>
              <a:spcBef>
                <a:spcPts val="1600"/>
              </a:spcBef>
              <a:spcAft>
                <a:spcPts val="400"/>
              </a:spcAft>
              <a:buFont typeface="+mj-lt"/>
              <a:buAutoNum type="arabicPeriod" startAt="347"/>
            </a:pPr>
            <a:r>
              <a:rPr lang="en-US" sz="2000" dirty="0"/>
              <a:t>Drone surveys have been completed on over 117,000 hectares, while 46,000 hectares have been selected for detailed Land Use Change Analysis.</a:t>
            </a:r>
          </a:p>
          <a:p>
            <a:pPr marL="666750" lvl="0" indent="-666750" algn="just">
              <a:lnSpc>
                <a:spcPct val="100000"/>
              </a:lnSpc>
              <a:spcBef>
                <a:spcPts val="1600"/>
              </a:spcBef>
              <a:spcAft>
                <a:spcPts val="600"/>
              </a:spcAft>
              <a:buFont typeface="+mj-lt"/>
              <a:buAutoNum type="arabicPeriod" startAt="347"/>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US$500 Million Oil Palm Development Finance Facility</a:t>
            </a:r>
          </a:p>
        </p:txBody>
      </p:sp>
    </p:spTree>
    <p:extLst>
      <p:ext uri="{BB962C8B-B14F-4D97-AF65-F5344CB8AC3E}">
        <p14:creationId xmlns:p14="http://schemas.microsoft.com/office/powerpoint/2010/main" val="49076677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816942"/>
            <a:ext cx="7571118" cy="3613355"/>
          </a:xfrm>
        </p:spPr>
        <p:txBody>
          <a:bodyPr>
            <a:noAutofit/>
          </a:bodyPr>
          <a:lstStyle/>
          <a:p>
            <a:pPr marL="666750" lvl="0" indent="-666750" algn="just">
              <a:lnSpc>
                <a:spcPct val="100000"/>
              </a:lnSpc>
              <a:spcBef>
                <a:spcPts val="1600"/>
              </a:spcBef>
              <a:spcAft>
                <a:spcPts val="600"/>
              </a:spcAft>
              <a:buFont typeface="+mj-lt"/>
              <a:buAutoNum type="arabicPeriod" startAt="350"/>
            </a:pPr>
            <a:r>
              <a:rPr lang="en-US" sz="2000" dirty="0"/>
              <a:t>To date, assessment has been completed on 16,000 hectares, of which approximately 10,780 hectares have been identified as suitable for sustainable oil palm development. </a:t>
            </a:r>
          </a:p>
          <a:p>
            <a:pPr marL="666750" lvl="0" indent="-666750" algn="just">
              <a:lnSpc>
                <a:spcPct val="100000"/>
              </a:lnSpc>
              <a:spcBef>
                <a:spcPts val="1600"/>
              </a:spcBef>
              <a:spcAft>
                <a:spcPts val="600"/>
              </a:spcAft>
              <a:buFont typeface="+mj-lt"/>
              <a:buAutoNum type="arabicPeriod" startAt="350"/>
            </a:pPr>
            <a:r>
              <a:rPr lang="en-US" sz="2000" dirty="0"/>
              <a:t>These areas are now undergoing the required environmental, social and sustainability assessments, including High Conservation Value, High Carbon Stock, and Free, Prior and Informed Consent (FPIC) processes, in line with international standards.</a:t>
            </a:r>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US$500 Million Oil Palm Development Finance Facility</a:t>
            </a:r>
          </a:p>
        </p:txBody>
      </p:sp>
    </p:spTree>
    <p:extLst>
      <p:ext uri="{BB962C8B-B14F-4D97-AF65-F5344CB8AC3E}">
        <p14:creationId xmlns:p14="http://schemas.microsoft.com/office/powerpoint/2010/main" val="298847268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3067665"/>
            <a:ext cx="7571118" cy="3008670"/>
          </a:xfrm>
        </p:spPr>
        <p:txBody>
          <a:bodyPr>
            <a:noAutofit/>
          </a:bodyPr>
          <a:lstStyle/>
          <a:p>
            <a:pPr marL="666750" lvl="0" indent="-666750" algn="just">
              <a:lnSpc>
                <a:spcPct val="100000"/>
              </a:lnSpc>
              <a:spcBef>
                <a:spcPts val="1600"/>
              </a:spcBef>
              <a:spcAft>
                <a:spcPts val="600"/>
              </a:spcAft>
              <a:buFont typeface="+mj-lt"/>
              <a:buAutoNum type="arabicPeriod" startAt="352"/>
            </a:pPr>
            <a:r>
              <a:rPr lang="en-US" sz="2000" dirty="0"/>
              <a:t>Mr. Speaker, similar mapping and land documentation activities have commenced in the Central Region, with preparatory work underway in the Eastern and Volta Regions.</a:t>
            </a:r>
          </a:p>
          <a:p>
            <a:pPr marL="666750" lvl="0" indent="-666750">
              <a:lnSpc>
                <a:spcPct val="100000"/>
              </a:lnSpc>
              <a:spcBef>
                <a:spcPts val="1600"/>
              </a:spcBef>
              <a:spcAft>
                <a:spcPts val="600"/>
              </a:spcAft>
              <a:buFont typeface="+mj-lt"/>
              <a:buAutoNum type="arabicPeriod" startAt="353"/>
            </a:pPr>
            <a:r>
              <a:rPr lang="en-GB" sz="2000" dirty="0"/>
              <a:t>Based on current assessments, the Western Region alone is expected to provide approximately 30,000 hectares of land for the first phase of development. </a:t>
            </a: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US$500 Million Oil Palm Development Finance Facility</a:t>
            </a:r>
          </a:p>
        </p:txBody>
      </p:sp>
    </p:spTree>
    <p:extLst>
      <p:ext uri="{BB962C8B-B14F-4D97-AF65-F5344CB8AC3E}">
        <p14:creationId xmlns:p14="http://schemas.microsoft.com/office/powerpoint/2010/main" val="101677619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964426"/>
            <a:ext cx="7571118" cy="3391925"/>
          </a:xfrm>
        </p:spPr>
        <p:txBody>
          <a:bodyPr>
            <a:noAutofit/>
          </a:bodyPr>
          <a:lstStyle/>
          <a:p>
            <a:pPr marL="666750" indent="-666750" algn="just">
              <a:lnSpc>
                <a:spcPct val="100000"/>
              </a:lnSpc>
              <a:spcBef>
                <a:spcPts val="1600"/>
              </a:spcBef>
              <a:spcAft>
                <a:spcPts val="600"/>
              </a:spcAft>
              <a:buFont typeface="+mj-lt"/>
              <a:buAutoNum type="arabicPeriod" startAt="354"/>
            </a:pPr>
            <a:r>
              <a:rPr lang="en-US" sz="2000" dirty="0"/>
              <a:t>As work expands nationwide, the land bank has the potential to exceed 100,000 hectares across Ghana’s oil palm growing belt.</a:t>
            </a:r>
          </a:p>
          <a:p>
            <a:pPr marL="666750" indent="-666750" algn="just">
              <a:lnSpc>
                <a:spcPct val="100000"/>
              </a:lnSpc>
              <a:spcBef>
                <a:spcPts val="1600"/>
              </a:spcBef>
              <a:spcAft>
                <a:spcPts val="600"/>
              </a:spcAft>
              <a:buFont typeface="+mj-lt"/>
              <a:buAutoNum type="arabicPeriod" startAt="354"/>
            </a:pPr>
            <a:r>
              <a:rPr lang="en-US" sz="2000" dirty="0"/>
              <a:t>Mr. Speaker, this initiative will unlock significant private sector investment, create over 250,000 direct and indirect jobs across the value chain, strengthen smallholder participation, increase domestic crude palm oil production, reduce import dependence and position Ghana as a leading regional hub for palm oil processing and exports. </a:t>
            </a:r>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US$500 Million Oil Palm Development Finance Facility</a:t>
            </a:r>
          </a:p>
        </p:txBody>
      </p:sp>
    </p:spTree>
    <p:extLst>
      <p:ext uri="{BB962C8B-B14F-4D97-AF65-F5344CB8AC3E}">
        <p14:creationId xmlns:p14="http://schemas.microsoft.com/office/powerpoint/2010/main" val="135309498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861188"/>
            <a:ext cx="7571118" cy="3495164"/>
          </a:xfrm>
        </p:spPr>
        <p:txBody>
          <a:bodyPr>
            <a:noAutofit/>
          </a:bodyPr>
          <a:lstStyle/>
          <a:p>
            <a:pPr marL="666750" indent="-666750" algn="just">
              <a:lnSpc>
                <a:spcPct val="100000"/>
              </a:lnSpc>
              <a:spcBef>
                <a:spcPts val="1600"/>
              </a:spcBef>
              <a:spcAft>
                <a:spcPts val="600"/>
              </a:spcAft>
              <a:buFont typeface="+mj-lt"/>
              <a:buAutoNum type="arabicPeriod" startAt="356"/>
            </a:pPr>
            <a:r>
              <a:rPr lang="en-US" sz="2000" dirty="0"/>
              <a:t>Government will continue to work with all stakeholders to ensure that this </a:t>
            </a:r>
            <a:r>
              <a:rPr lang="en-US" sz="2000" dirty="0" err="1"/>
              <a:t>programme</a:t>
            </a:r>
            <a:r>
              <a:rPr lang="en-US" sz="2000" dirty="0"/>
              <a:t> is implemented responsibly, sustainably and in a manner that delivers lasting benefits to our communities and the national economy.</a:t>
            </a:r>
          </a:p>
          <a:p>
            <a:pPr marL="666750" indent="-666750" algn="just">
              <a:lnSpc>
                <a:spcPct val="100000"/>
              </a:lnSpc>
              <a:spcBef>
                <a:spcPts val="1600"/>
              </a:spcBef>
              <a:spcAft>
                <a:spcPts val="600"/>
              </a:spcAft>
              <a:buFont typeface="+mj-lt"/>
              <a:buAutoNum type="arabicPeriod" startAt="356"/>
            </a:pPr>
            <a:r>
              <a:rPr lang="en-US" sz="2000" dirty="0"/>
              <a:t>Mr. Speaker, Government is also finalizing a US$500 million Integrated Oil Palm Development financing agreement with the World Bank for on-lending to the private sector for the development of large-scale 	commercial oil palm plantations. We expect to conclude 	and present it to the House by the end of 2026. </a:t>
            </a:r>
          </a:p>
          <a:p>
            <a:pPr marL="666750" indent="-666750" algn="just">
              <a:lnSpc>
                <a:spcPct val="100000"/>
              </a:lnSpc>
              <a:spcBef>
                <a:spcPts val="1600"/>
              </a:spcBef>
              <a:spcAft>
                <a:spcPts val="600"/>
              </a:spcAft>
              <a:buFont typeface="+mj-lt"/>
              <a:buAutoNum type="arabicPeriod" startAt="356"/>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1077218"/>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US$500 Million Oil Palm Development Finance Facility</a:t>
            </a:r>
          </a:p>
        </p:txBody>
      </p:sp>
    </p:spTree>
    <p:extLst>
      <p:ext uri="{BB962C8B-B14F-4D97-AF65-F5344CB8AC3E}">
        <p14:creationId xmlns:p14="http://schemas.microsoft.com/office/powerpoint/2010/main" val="379086838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322871"/>
            <a:ext cx="7571118" cy="4033481"/>
          </a:xfrm>
        </p:spPr>
        <p:txBody>
          <a:bodyPr>
            <a:noAutofit/>
          </a:bodyPr>
          <a:lstStyle/>
          <a:p>
            <a:pPr marL="666750" indent="-666750" algn="just">
              <a:lnSpc>
                <a:spcPct val="100000"/>
              </a:lnSpc>
              <a:spcBef>
                <a:spcPts val="1600"/>
              </a:spcBef>
              <a:spcAft>
                <a:spcPts val="600"/>
              </a:spcAft>
              <a:buFont typeface="+mj-lt"/>
              <a:buAutoNum type="arabicPeriod" startAt="358"/>
            </a:pPr>
            <a:r>
              <a:rPr lang="en-US" sz="2000" dirty="0"/>
              <a:t>Mr. Speaker, as part of Government’s Feed Ghana </a:t>
            </a:r>
            <a:r>
              <a:rPr lang="en-US" sz="2000" dirty="0" err="1"/>
              <a:t>Programme</a:t>
            </a:r>
            <a:r>
              <a:rPr lang="en-US" sz="2000" dirty="0"/>
              <a:t>, we have commenced the establishment of 50 Farmer Service </a:t>
            </a:r>
            <a:r>
              <a:rPr lang="en-US" sz="2000" dirty="0" err="1"/>
              <a:t>Centres</a:t>
            </a:r>
            <a:r>
              <a:rPr lang="en-US" sz="2000" dirty="0"/>
              <a:t> across the country to improve farmers’ access to </a:t>
            </a:r>
            <a:r>
              <a:rPr lang="en-US" sz="2000" dirty="0" err="1"/>
              <a:t>mechanisation</a:t>
            </a:r>
            <a:r>
              <a:rPr lang="en-US" sz="2000" dirty="0"/>
              <a:t> and extension services.</a:t>
            </a:r>
          </a:p>
          <a:p>
            <a:pPr marL="666750" indent="-666750" algn="just">
              <a:lnSpc>
                <a:spcPct val="100000"/>
              </a:lnSpc>
              <a:spcBef>
                <a:spcPts val="1600"/>
              </a:spcBef>
              <a:spcAft>
                <a:spcPts val="600"/>
              </a:spcAft>
              <a:buFont typeface="+mj-lt"/>
              <a:buAutoNum type="arabicPeriod" startAt="358"/>
            </a:pPr>
            <a:r>
              <a:rPr lang="en-US" sz="2000" dirty="0"/>
              <a:t>To support this initiative, Government has deposited GH¢551 million into an escrow account at the Bank of Ghana, to establish a Letter of Credit for the procurement of 1,840 units of agricultural machinery and equipment.</a:t>
            </a:r>
          </a:p>
          <a:p>
            <a:pPr marL="0" indent="0" algn="just">
              <a:lnSpc>
                <a:spcPct val="100000"/>
              </a:lnSpc>
              <a:spcBef>
                <a:spcPts val="1600"/>
              </a:spcBef>
              <a:spcAft>
                <a:spcPts val="600"/>
              </a:spcAft>
              <a:buNone/>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Farmer Service Centres</a:t>
            </a:r>
          </a:p>
        </p:txBody>
      </p:sp>
    </p:spTree>
    <p:extLst>
      <p:ext uri="{BB962C8B-B14F-4D97-AF65-F5344CB8AC3E}">
        <p14:creationId xmlns:p14="http://schemas.microsoft.com/office/powerpoint/2010/main" val="189753272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169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2322871"/>
            <a:ext cx="7571118" cy="4033481"/>
          </a:xfrm>
        </p:spPr>
        <p:txBody>
          <a:bodyPr>
            <a:noAutofit/>
          </a:bodyPr>
          <a:lstStyle/>
          <a:p>
            <a:pPr marL="666750" indent="-666750" algn="just">
              <a:lnSpc>
                <a:spcPct val="100000"/>
              </a:lnSpc>
              <a:spcBef>
                <a:spcPts val="1600"/>
              </a:spcBef>
              <a:spcAft>
                <a:spcPts val="600"/>
              </a:spcAft>
              <a:buFont typeface="+mj-lt"/>
              <a:buAutoNum type="arabicPeriod" startAt="360"/>
            </a:pPr>
            <a:r>
              <a:rPr lang="en-US" sz="2000" dirty="0"/>
              <a:t>These include tractors, trailers, power tillers, ploughs, cultivators, seed drills, sprayers, </a:t>
            </a:r>
            <a:r>
              <a:rPr lang="en-US" sz="2000" dirty="0" err="1"/>
              <a:t>fertiliser</a:t>
            </a:r>
            <a:r>
              <a:rPr lang="en-US" sz="2000" dirty="0"/>
              <a:t> spreaders and combine harvesters, which will significantly improve farm productivity, reduce production costs and enhance food security.</a:t>
            </a:r>
          </a:p>
          <a:p>
            <a:pPr marL="666750" indent="-666750" algn="just">
              <a:lnSpc>
                <a:spcPct val="100000"/>
              </a:lnSpc>
              <a:spcBef>
                <a:spcPts val="1600"/>
              </a:spcBef>
              <a:spcAft>
                <a:spcPts val="600"/>
              </a:spcAft>
              <a:buFont typeface="+mj-lt"/>
              <a:buAutoNum type="arabicPeriod" startAt="360"/>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88765"/>
            <a:ext cx="7895647" cy="584775"/>
          </a:xfrm>
          <a:prstGeom prst="rect">
            <a:avLst/>
          </a:prstGeom>
          <a:noFill/>
        </p:spPr>
        <p:txBody>
          <a:bodyPr wrap="square">
            <a:spAutoFit/>
          </a:bodyPr>
          <a:lstStyle/>
          <a:p>
            <a:r>
              <a:rPr lang="en-GB" sz="3200" b="1" dirty="0">
                <a:solidFill>
                  <a:srgbClr val="C00000"/>
                </a:solidFill>
                <a:latin typeface="Arial" panose="020B0604020202020204" pitchFamily="34" charset="0"/>
                <a:cs typeface="Arial" panose="020B0604020202020204" pitchFamily="34" charset="0"/>
              </a:rPr>
              <a:t>Farmer Service Centres</a:t>
            </a:r>
          </a:p>
        </p:txBody>
      </p:sp>
    </p:spTree>
    <p:extLst>
      <p:ext uri="{BB962C8B-B14F-4D97-AF65-F5344CB8AC3E}">
        <p14:creationId xmlns:p14="http://schemas.microsoft.com/office/powerpoint/2010/main" val="280787716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47D9-C309-65DC-1B71-4A85F960EE4A}"/>
              </a:ext>
            </a:extLst>
          </p:cNvPr>
          <p:cNvSpPr>
            <a:spLocks noGrp="1"/>
          </p:cNvSpPr>
          <p:nvPr>
            <p:ph type="title"/>
          </p:nvPr>
        </p:nvSpPr>
        <p:spPr>
          <a:xfrm>
            <a:off x="498021" y="1703610"/>
            <a:ext cx="8344528" cy="485584"/>
          </a:xfrm>
        </p:spPr>
        <p:txBody>
          <a:bodyPr>
            <a:normAutofit fontScale="90000"/>
          </a:bodyPr>
          <a:lstStyle/>
          <a:p>
            <a:r>
              <a:rPr lang="en-GB" sz="3200" dirty="0">
                <a:solidFill>
                  <a:srgbClr val="C00000"/>
                </a:solidFill>
                <a:ea typeface="+mn-ea"/>
              </a:rPr>
              <a:t>Cocoa Sector Reforms </a:t>
            </a:r>
            <a:br>
              <a:rPr lang="en-US" dirty="0"/>
            </a:br>
            <a:endParaRPr lang="en-US" dirty="0"/>
          </a:p>
        </p:txBody>
      </p:sp>
      <p:sp>
        <p:nvSpPr>
          <p:cNvPr id="3" name="Content Placeholder 2">
            <a:extLst>
              <a:ext uri="{FF2B5EF4-FFF2-40B4-BE49-F238E27FC236}">
                <a16:creationId xmlns:a16="http://schemas.microsoft.com/office/drawing/2014/main" id="{BFCF936C-606E-A5A3-7B7B-8DDB41F219E6}"/>
              </a:ext>
            </a:extLst>
          </p:cNvPr>
          <p:cNvSpPr>
            <a:spLocks noGrp="1"/>
          </p:cNvSpPr>
          <p:nvPr>
            <p:ph idx="1"/>
          </p:nvPr>
        </p:nvSpPr>
        <p:spPr>
          <a:xfrm>
            <a:off x="211015" y="2128965"/>
            <a:ext cx="8721969" cy="4409948"/>
          </a:xfrm>
        </p:spPr>
        <p:txBody>
          <a:bodyPr>
            <a:normAutofit/>
          </a:bodyPr>
          <a:lstStyle/>
          <a:p>
            <a:r>
              <a:rPr lang="en-GB" sz="2000" dirty="0"/>
              <a:t>Mr. Speaker, the cocoa sector remains a cornerstone 	of Ghana's economy, serving as a major source of export earnings and livelihoods for millions of Ghanaians, particularly in rural communities.</a:t>
            </a:r>
            <a:endParaRPr lang="en-US" sz="2000" dirty="0"/>
          </a:p>
          <a:p>
            <a:pPr lvl="0"/>
            <a:r>
              <a:rPr lang="en-GB" sz="2000" dirty="0"/>
              <a:t>Mr. Speaker, since the enactment of the Ghana Cocoa Board Act, 1984 (PNDCL 81), the cocoa industry has undergone significant transformation. </a:t>
            </a:r>
            <a:endParaRPr lang="en-US" sz="2000" dirty="0"/>
          </a:p>
          <a:p>
            <a:pPr lvl="0"/>
            <a:r>
              <a:rPr lang="en-GB" sz="2000" dirty="0"/>
              <a:t>Mr. Speaker, to modernise the governance and financing of the sector, Government will submit a new COCOBOD Bill to Parliament to repeal and replace the Ghana Cocoa Board Act, 1984 (PNDCL 81).</a:t>
            </a:r>
            <a:endParaRPr lang="en-US" sz="2000" dirty="0"/>
          </a:p>
          <a:p>
            <a:pPr lvl="0"/>
            <a:r>
              <a:rPr lang="en-GB" sz="2000" dirty="0"/>
              <a:t>Mr. Speaker, the proposed legislation will introduce a new producer pricing mechanism that aligns 	producer prices with movements in international 	cocoa prices, exchange rate developments, and 	other relevant market conditions.</a:t>
            </a:r>
            <a:endParaRPr lang="en-US" sz="2000" dirty="0"/>
          </a:p>
          <a:p>
            <a:endParaRPr lang="en-US" sz="2000" dirty="0"/>
          </a:p>
        </p:txBody>
      </p:sp>
      <p:sp>
        <p:nvSpPr>
          <p:cNvPr id="4" name="Slide Number Placeholder 3">
            <a:extLst>
              <a:ext uri="{FF2B5EF4-FFF2-40B4-BE49-F238E27FC236}">
                <a16:creationId xmlns:a16="http://schemas.microsoft.com/office/drawing/2014/main" id="{DA361C14-3CC6-D524-5937-F8422E2F899F}"/>
              </a:ext>
            </a:extLst>
          </p:cNvPr>
          <p:cNvSpPr>
            <a:spLocks noGrp="1"/>
          </p:cNvSpPr>
          <p:nvPr>
            <p:ph type="sldNum" sz="quarter" idx="12"/>
          </p:nvPr>
        </p:nvSpPr>
        <p:spPr/>
        <p:txBody>
          <a:bodyPr/>
          <a:lstStyle/>
          <a:p>
            <a:fld id="{AC803A75-2317-2742-A32F-9668615B9C7A}" type="slidenum">
              <a:rPr lang="en-US" smtClean="0"/>
              <a:t>170</a:t>
            </a:fld>
            <a:endParaRPr lang="en-US"/>
          </a:p>
        </p:txBody>
      </p:sp>
    </p:spTree>
    <p:extLst>
      <p:ext uri="{BB962C8B-B14F-4D97-AF65-F5344CB8AC3E}">
        <p14:creationId xmlns:p14="http://schemas.microsoft.com/office/powerpoint/2010/main" val="402886957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8FC90-2B85-454E-FDEC-252B4B196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6EEA68-C1D3-F622-D424-615FABC4B67A}"/>
              </a:ext>
            </a:extLst>
          </p:cNvPr>
          <p:cNvSpPr>
            <a:spLocks noGrp="1"/>
          </p:cNvSpPr>
          <p:nvPr>
            <p:ph type="title"/>
          </p:nvPr>
        </p:nvSpPr>
        <p:spPr>
          <a:xfrm>
            <a:off x="498020" y="1304402"/>
            <a:ext cx="8384721" cy="1124053"/>
          </a:xfrm>
        </p:spPr>
        <p:txBody>
          <a:bodyPr/>
          <a:lstStyle/>
          <a:p>
            <a:r>
              <a:rPr lang="en-GB" sz="3200" dirty="0">
                <a:solidFill>
                  <a:srgbClr val="C00000"/>
                </a:solidFill>
                <a:ea typeface="+mn-ea"/>
              </a:rPr>
              <a:t>Cocoa Sector Reforms </a:t>
            </a:r>
            <a:br>
              <a:rPr lang="en-US" dirty="0"/>
            </a:br>
            <a:endParaRPr lang="en-US" dirty="0"/>
          </a:p>
        </p:txBody>
      </p:sp>
      <p:sp>
        <p:nvSpPr>
          <p:cNvPr id="3" name="Content Placeholder 2">
            <a:extLst>
              <a:ext uri="{FF2B5EF4-FFF2-40B4-BE49-F238E27FC236}">
                <a16:creationId xmlns:a16="http://schemas.microsoft.com/office/drawing/2014/main" id="{94D64858-36AF-FCF7-EF4F-E744A62FBA8A}"/>
              </a:ext>
            </a:extLst>
          </p:cNvPr>
          <p:cNvSpPr>
            <a:spLocks noGrp="1"/>
          </p:cNvSpPr>
          <p:nvPr>
            <p:ph idx="1"/>
          </p:nvPr>
        </p:nvSpPr>
        <p:spPr>
          <a:xfrm>
            <a:off x="261257" y="1866429"/>
            <a:ext cx="8384722" cy="4672484"/>
          </a:xfrm>
        </p:spPr>
        <p:txBody>
          <a:bodyPr>
            <a:normAutofit fontScale="85000" lnSpcReduction="10000"/>
          </a:bodyPr>
          <a:lstStyle/>
          <a:p>
            <a:pPr>
              <a:lnSpc>
                <a:spcPct val="110000"/>
              </a:lnSpc>
            </a:pPr>
            <a:r>
              <a:rPr lang="en-GB" sz="2600" dirty="0"/>
              <a:t>We will also guarantee cocoa farmers not less than 70 percent of the gross Free-on-Board (FOB) price.</a:t>
            </a:r>
            <a:endParaRPr lang="en-US" sz="2600" dirty="0"/>
          </a:p>
          <a:p>
            <a:pPr>
              <a:lnSpc>
                <a:spcPct val="110000"/>
              </a:lnSpc>
            </a:pPr>
            <a:r>
              <a:rPr lang="en-GB" sz="2600" dirty="0"/>
              <a:t>Mr. Speaker, the Bill will also seeks to establish a 	new financing framework for cocoa purchases and related operations and restore the long-term financial sustainability and operational efficiency of COCOBOD.</a:t>
            </a:r>
            <a:endParaRPr lang="en-US" sz="2600" dirty="0"/>
          </a:p>
          <a:p>
            <a:pPr>
              <a:lnSpc>
                <a:spcPct val="110000"/>
              </a:lnSpc>
            </a:pPr>
            <a:r>
              <a:rPr lang="en-GB" sz="2600" dirty="0"/>
              <a:t>The Bill will also ensure that not less than 50 percent of cocoa beans produced in Ghana is processed here in Ghana.</a:t>
            </a:r>
            <a:endParaRPr lang="en-US" sz="2600" dirty="0"/>
          </a:p>
          <a:p>
            <a:pPr>
              <a:lnSpc>
                <a:spcPct val="110000"/>
              </a:lnSpc>
            </a:pPr>
            <a:r>
              <a:rPr lang="en-GB" sz="2600" dirty="0"/>
              <a:t>Mr. Speaker, these reforms will place Ghana's cocoa sector on a stronger financial footing, improve returns to cocoa farmers, ensure value addition, and position the industry for sustainable long-term growth.</a:t>
            </a:r>
            <a:endParaRPr lang="en-US" sz="2600" dirty="0"/>
          </a:p>
          <a:p>
            <a:endParaRPr lang="en-US" dirty="0"/>
          </a:p>
        </p:txBody>
      </p:sp>
      <p:sp>
        <p:nvSpPr>
          <p:cNvPr id="4" name="Slide Number Placeholder 3">
            <a:extLst>
              <a:ext uri="{FF2B5EF4-FFF2-40B4-BE49-F238E27FC236}">
                <a16:creationId xmlns:a16="http://schemas.microsoft.com/office/drawing/2014/main" id="{CA94C413-DA00-053B-EF3B-D07A6EADEC22}"/>
              </a:ext>
            </a:extLst>
          </p:cNvPr>
          <p:cNvSpPr>
            <a:spLocks noGrp="1"/>
          </p:cNvSpPr>
          <p:nvPr>
            <p:ph type="sldNum" sz="quarter" idx="12"/>
          </p:nvPr>
        </p:nvSpPr>
        <p:spPr/>
        <p:txBody>
          <a:bodyPr/>
          <a:lstStyle/>
          <a:p>
            <a:fld id="{AC803A75-2317-2742-A32F-9668615B9C7A}" type="slidenum">
              <a:rPr lang="en-US" smtClean="0"/>
              <a:t>171</a:t>
            </a:fld>
            <a:endParaRPr lang="en-US"/>
          </a:p>
        </p:txBody>
      </p:sp>
    </p:spTree>
    <p:extLst>
      <p:ext uri="{BB962C8B-B14F-4D97-AF65-F5344CB8AC3E}">
        <p14:creationId xmlns:p14="http://schemas.microsoft.com/office/powerpoint/2010/main" val="147982178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172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3001297"/>
            <a:ext cx="7571118" cy="3355055"/>
          </a:xfrm>
        </p:spPr>
        <p:txBody>
          <a:bodyPr>
            <a:noAutofit/>
          </a:bodyPr>
          <a:lstStyle/>
          <a:p>
            <a:pPr marL="666750" indent="-666750" algn="just">
              <a:lnSpc>
                <a:spcPct val="100000"/>
              </a:lnSpc>
              <a:spcBef>
                <a:spcPts val="1600"/>
              </a:spcBef>
              <a:spcAft>
                <a:spcPts val="600"/>
              </a:spcAft>
              <a:buFont typeface="+mj-lt"/>
              <a:buAutoNum type="arabicPeriod" startAt="361"/>
            </a:pPr>
            <a:r>
              <a:rPr lang="en-US" sz="2000" dirty="0"/>
              <a:t>Mr. Speaker, education remains one of the most powerful investments we can make in the future of our country. Government is therefore taking bold steps to transform secondary education through a US$300 million World Bank financing.</a:t>
            </a:r>
          </a:p>
          <a:p>
            <a:pPr marL="666750" indent="-666750" algn="just">
              <a:lnSpc>
                <a:spcPct val="100000"/>
              </a:lnSpc>
              <a:spcBef>
                <a:spcPts val="1600"/>
              </a:spcBef>
              <a:spcAft>
                <a:spcPts val="600"/>
              </a:spcAft>
              <a:buFont typeface="+mj-lt"/>
              <a:buAutoNum type="arabicPeriod" startAt="361"/>
            </a:pPr>
            <a:r>
              <a:rPr lang="en-US" sz="2000" dirty="0"/>
              <a:t>Mr. Speaker, under this US$300 million initiative, Government will undertake 210 major infrastructure interventions across the country.</a:t>
            </a:r>
          </a:p>
          <a:p>
            <a:pPr marL="666750" indent="-666750" algn="just">
              <a:lnSpc>
                <a:spcPct val="100000"/>
              </a:lnSpc>
              <a:spcBef>
                <a:spcPts val="1600"/>
              </a:spcBef>
              <a:spcAft>
                <a:spcPts val="600"/>
              </a:spcAft>
              <a:buFont typeface="+mj-lt"/>
              <a:buAutoNum type="arabicPeriod" startAt="361"/>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1471"/>
            <a:ext cx="7880834" cy="1015663"/>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Transforming Secondary Education and Eliminating Double-Track Programme</a:t>
            </a:r>
          </a:p>
        </p:txBody>
      </p:sp>
    </p:spTree>
    <p:extLst>
      <p:ext uri="{BB962C8B-B14F-4D97-AF65-F5344CB8AC3E}">
        <p14:creationId xmlns:p14="http://schemas.microsoft.com/office/powerpoint/2010/main" val="261259533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173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3" y="3134031"/>
            <a:ext cx="7571118" cy="2529349"/>
          </a:xfrm>
        </p:spPr>
        <p:txBody>
          <a:bodyPr>
            <a:noAutofit/>
          </a:bodyPr>
          <a:lstStyle/>
          <a:p>
            <a:pPr marL="666750" indent="-666750" algn="just">
              <a:lnSpc>
                <a:spcPct val="100000"/>
              </a:lnSpc>
              <a:spcBef>
                <a:spcPts val="1600"/>
              </a:spcBef>
              <a:spcAft>
                <a:spcPts val="600"/>
              </a:spcAft>
              <a:buFont typeface="+mj-lt"/>
              <a:buAutoNum type="arabicPeriod" startAt="363"/>
            </a:pPr>
            <a:r>
              <a:rPr lang="en-US" sz="2000" dirty="0"/>
              <a:t>These include:</a:t>
            </a:r>
          </a:p>
          <a:p>
            <a:pPr marL="1071563" indent="-271463" algn="just">
              <a:lnSpc>
                <a:spcPct val="100000"/>
              </a:lnSpc>
              <a:spcBef>
                <a:spcPts val="400"/>
              </a:spcBef>
              <a:buFont typeface="+mj-lt"/>
              <a:buAutoNum type="romanLcPeriod"/>
            </a:pPr>
            <a:r>
              <a:rPr lang="en-US" sz="1800" dirty="0"/>
              <a:t>the construction of 10 new secondary schools;</a:t>
            </a:r>
          </a:p>
          <a:p>
            <a:pPr marL="1071563" indent="-271463" algn="just">
              <a:lnSpc>
                <a:spcPct val="100000"/>
              </a:lnSpc>
              <a:spcBef>
                <a:spcPts val="400"/>
              </a:spcBef>
              <a:buFont typeface="+mj-lt"/>
              <a:buAutoNum type="romanLcPeriod"/>
            </a:pPr>
            <a:r>
              <a:rPr lang="en-US" sz="1800" dirty="0"/>
              <a:t>the rehabilitation of 150 existing schools;</a:t>
            </a:r>
          </a:p>
          <a:p>
            <a:pPr marL="1071563" indent="-271463" algn="just">
              <a:lnSpc>
                <a:spcPct val="100000"/>
              </a:lnSpc>
              <a:spcBef>
                <a:spcPts val="400"/>
              </a:spcBef>
              <a:buFont typeface="+mj-lt"/>
              <a:buAutoNum type="romanLcPeriod"/>
            </a:pPr>
            <a:r>
              <a:rPr lang="en-US" sz="1800" dirty="0"/>
              <a:t>the upgrading of 30 Category C schools to Category B;</a:t>
            </a:r>
          </a:p>
          <a:p>
            <a:pPr marL="1071563" indent="-271463" algn="just">
              <a:lnSpc>
                <a:spcPct val="100000"/>
              </a:lnSpc>
              <a:spcBef>
                <a:spcPts val="400"/>
              </a:spcBef>
              <a:buFont typeface="+mj-lt"/>
              <a:buAutoNum type="romanLcPeriod"/>
            </a:pPr>
            <a:r>
              <a:rPr lang="en-US" sz="1800" dirty="0"/>
              <a:t>the upgrading of 20 Category B schools to Category A; and</a:t>
            </a:r>
          </a:p>
          <a:p>
            <a:pPr marL="1071563" indent="-271463" algn="just">
              <a:lnSpc>
                <a:spcPct val="100000"/>
              </a:lnSpc>
              <a:spcBef>
                <a:spcPts val="400"/>
              </a:spcBef>
              <a:buFont typeface="+mj-lt"/>
              <a:buAutoNum type="romanLcPeriod"/>
            </a:pPr>
            <a:r>
              <a:rPr lang="en-US" sz="1800" dirty="0"/>
              <a:t>the procurement of furniture for the beneficiary institutions.</a:t>
            </a:r>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1471"/>
            <a:ext cx="7880834" cy="1015663"/>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Transforming Secondary Education and Eliminating Double-Track Programme</a:t>
            </a:r>
          </a:p>
        </p:txBody>
      </p:sp>
    </p:spTree>
    <p:extLst>
      <p:ext uri="{BB962C8B-B14F-4D97-AF65-F5344CB8AC3E}">
        <p14:creationId xmlns:p14="http://schemas.microsoft.com/office/powerpoint/2010/main" val="118245274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174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3030795"/>
            <a:ext cx="7679887" cy="2964424"/>
          </a:xfrm>
        </p:spPr>
        <p:txBody>
          <a:bodyPr>
            <a:noAutofit/>
          </a:bodyPr>
          <a:lstStyle/>
          <a:p>
            <a:pPr marL="666750" indent="-666750" algn="just">
              <a:lnSpc>
                <a:spcPct val="100000"/>
              </a:lnSpc>
              <a:spcBef>
                <a:spcPts val="1600"/>
              </a:spcBef>
              <a:spcAft>
                <a:spcPts val="600"/>
              </a:spcAft>
              <a:buFont typeface="+mj-lt"/>
              <a:buAutoNum type="arabicPeriod" startAt="364"/>
            </a:pPr>
            <a:r>
              <a:rPr lang="en-US" sz="2000" dirty="0"/>
              <a:t>Mr. Speaker, the ten new secondary schools will be strategically distributed to improve access in underserved areas. One new school each will be constructed in the Western, Western North, Greater Accra, Volta, Oti, Northern, Upper East, Upper West, Savannah, and Central Regions.</a:t>
            </a:r>
          </a:p>
          <a:p>
            <a:pPr marL="666750" indent="-666750" algn="just">
              <a:lnSpc>
                <a:spcPct val="100000"/>
              </a:lnSpc>
              <a:spcBef>
                <a:spcPts val="1600"/>
              </a:spcBef>
              <a:spcAft>
                <a:spcPts val="600"/>
              </a:spcAft>
              <a:buFont typeface="+mj-lt"/>
              <a:buAutoNum type="arabicPeriod" startAt="364"/>
            </a:pPr>
            <a:r>
              <a:rPr lang="en-US" sz="2000" dirty="0"/>
              <a:t>Mr. Speaker, upon completion, the project is expected to benefit about 2.3 million students, over 100,000 teachers, and about 2,000 school leaders across the country.</a:t>
            </a:r>
          </a:p>
          <a:p>
            <a:pPr marL="666750" indent="-666750" algn="just">
              <a:lnSpc>
                <a:spcPct val="100000"/>
              </a:lnSpc>
              <a:spcBef>
                <a:spcPts val="1600"/>
              </a:spcBef>
              <a:spcAft>
                <a:spcPts val="600"/>
              </a:spcAft>
              <a:buFont typeface="+mj-lt"/>
              <a:buAutoNum type="arabicPeriod" startAt="36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1471"/>
            <a:ext cx="7880834" cy="1015663"/>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Transforming Secondary Education and Eliminating Double-Track Programme</a:t>
            </a:r>
          </a:p>
        </p:txBody>
      </p:sp>
    </p:spTree>
    <p:extLst>
      <p:ext uri="{BB962C8B-B14F-4D97-AF65-F5344CB8AC3E}">
        <p14:creationId xmlns:p14="http://schemas.microsoft.com/office/powerpoint/2010/main" val="21328743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175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3030795"/>
            <a:ext cx="7679887" cy="1858295"/>
          </a:xfrm>
        </p:spPr>
        <p:txBody>
          <a:bodyPr>
            <a:noAutofit/>
          </a:bodyPr>
          <a:lstStyle/>
          <a:p>
            <a:pPr marL="666750" lvl="0" indent="-666750" algn="just">
              <a:buFont typeface="+mj-lt"/>
              <a:buAutoNum type="arabicPeriod" startAt="366"/>
            </a:pPr>
            <a:r>
              <a:rPr lang="en-GB" sz="2000" dirty="0"/>
              <a:t>The project will support Government’s efforts to eliminate the double-track system, improve learning outcomes particularly in Mathematics and Science, expand female participation in STEM and TVET education, and equip our young people with the digital, technical and green skills required for the jobs of the future.</a:t>
            </a:r>
            <a:endParaRPr lang="en-US" sz="2000" dirty="0"/>
          </a:p>
          <a:p>
            <a:pPr marL="666750" indent="-666750" algn="just">
              <a:lnSpc>
                <a:spcPct val="100000"/>
              </a:lnSpc>
              <a:spcBef>
                <a:spcPts val="1600"/>
              </a:spcBef>
              <a:spcAft>
                <a:spcPts val="600"/>
              </a:spcAft>
              <a:buFont typeface="+mj-lt"/>
              <a:buAutoNum type="arabicPeriod" startAt="36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1471"/>
            <a:ext cx="7880834" cy="1015663"/>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Transforming Secondary Education and Eliminating Double-Track Programme</a:t>
            </a:r>
          </a:p>
        </p:txBody>
      </p:sp>
    </p:spTree>
    <p:extLst>
      <p:ext uri="{BB962C8B-B14F-4D97-AF65-F5344CB8AC3E}">
        <p14:creationId xmlns:p14="http://schemas.microsoft.com/office/powerpoint/2010/main" val="365318379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176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566219"/>
            <a:ext cx="7438383" cy="3731342"/>
          </a:xfrm>
        </p:spPr>
        <p:txBody>
          <a:bodyPr>
            <a:noAutofit/>
          </a:bodyPr>
          <a:lstStyle/>
          <a:p>
            <a:pPr marL="711200" lvl="0" indent="-711200" algn="just">
              <a:lnSpc>
                <a:spcPct val="100000"/>
              </a:lnSpc>
              <a:spcBef>
                <a:spcPts val="1600"/>
              </a:spcBef>
              <a:spcAft>
                <a:spcPts val="600"/>
              </a:spcAft>
              <a:buFont typeface="+mj-lt"/>
              <a:buAutoNum type="arabicPeriod" startAt="367"/>
            </a:pPr>
            <a:r>
              <a:rPr lang="en-GB" sz="2000" dirty="0"/>
              <a:t>Mr. Speaker, Government remains committed to ensuring that every Ghanaian has access to quality primary healthcare, regardless of income or location.</a:t>
            </a:r>
          </a:p>
          <a:p>
            <a:pPr marL="711200" lvl="0" indent="-711200" algn="just">
              <a:lnSpc>
                <a:spcPct val="100000"/>
              </a:lnSpc>
              <a:spcBef>
                <a:spcPts val="1600"/>
              </a:spcBef>
              <a:spcAft>
                <a:spcPts val="600"/>
              </a:spcAft>
              <a:buFont typeface="+mj-lt"/>
              <a:buAutoNum type="arabicPeriod" startAt="367"/>
            </a:pPr>
            <a:r>
              <a:rPr lang="en-GB" sz="2000" dirty="0"/>
              <a:t>Following the launch of the Free Primary Healthcare Policy in April 2026, the first phase of implementation is targeting 150 underserved districts across the country.</a:t>
            </a:r>
          </a:p>
          <a:p>
            <a:pPr marL="711200" lvl="0" indent="-711200" algn="just">
              <a:lnSpc>
                <a:spcPct val="100000"/>
              </a:lnSpc>
              <a:spcBef>
                <a:spcPts val="1600"/>
              </a:spcBef>
              <a:spcAft>
                <a:spcPts val="600"/>
              </a:spcAft>
              <a:buFont typeface="+mj-lt"/>
              <a:buAutoNum type="arabicPeriod" startAt="367"/>
            </a:pPr>
            <a:r>
              <a:rPr lang="en-GB" sz="2000" dirty="0"/>
              <a:t>Mr. Speaker, Government has distributed more than 24,000 pieces of medical equipment to strengthen diagnostic, emergency, maternal and neonatal care. </a:t>
            </a:r>
          </a:p>
          <a:p>
            <a:pPr marL="666750" indent="-666750" algn="just">
              <a:lnSpc>
                <a:spcPct val="100000"/>
              </a:lnSpc>
              <a:spcBef>
                <a:spcPts val="1600"/>
              </a:spcBef>
              <a:spcAft>
                <a:spcPts val="600"/>
              </a:spcAft>
              <a:buFont typeface="+mj-lt"/>
              <a:buAutoNum type="arabicPeriod" startAt="36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1471"/>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Free Primary Healthcare Policy</a:t>
            </a:r>
          </a:p>
        </p:txBody>
      </p:sp>
    </p:spTree>
    <p:extLst>
      <p:ext uri="{BB962C8B-B14F-4D97-AF65-F5344CB8AC3E}">
        <p14:creationId xmlns:p14="http://schemas.microsoft.com/office/powerpoint/2010/main" val="228419073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177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551471"/>
            <a:ext cx="7438383" cy="3746090"/>
          </a:xfrm>
        </p:spPr>
        <p:txBody>
          <a:bodyPr>
            <a:noAutofit/>
          </a:bodyPr>
          <a:lstStyle/>
          <a:p>
            <a:pPr marL="623888" lvl="0" indent="-623888" algn="just">
              <a:lnSpc>
                <a:spcPct val="100000"/>
              </a:lnSpc>
              <a:spcBef>
                <a:spcPts val="1600"/>
              </a:spcBef>
              <a:spcAft>
                <a:spcPts val="600"/>
              </a:spcAft>
              <a:buFont typeface="+mj-lt"/>
              <a:buAutoNum type="arabicPeriod" startAt="370"/>
            </a:pPr>
            <a:r>
              <a:rPr lang="en-GB" sz="2000" dirty="0"/>
              <a:t>We have also deployed motorbikes, tricycles and mobile outreach equipment to improve healthcare delivery in hard-to-reach communities.</a:t>
            </a:r>
            <a:endParaRPr lang="en-US" sz="2000" dirty="0"/>
          </a:p>
          <a:p>
            <a:pPr marL="623888" lvl="0" indent="-623888" algn="just">
              <a:lnSpc>
                <a:spcPct val="100000"/>
              </a:lnSpc>
              <a:spcBef>
                <a:spcPts val="1600"/>
              </a:spcBef>
              <a:spcAft>
                <a:spcPts val="600"/>
              </a:spcAft>
              <a:buFont typeface="+mj-lt"/>
              <a:buAutoNum type="arabicPeriod" startAt="370"/>
            </a:pPr>
            <a:r>
              <a:rPr lang="en-GB" sz="2000" dirty="0"/>
              <a:t>In addition, community screening for hypertension, diabetes, cancers and other non-communicable diseases has been expanded, while the establishment of health kiosks, container-based health posts and the upgrading of existing primary healthcare facilities are underway.</a:t>
            </a:r>
            <a:endParaRPr lang="en-US" sz="2000" dirty="0"/>
          </a:p>
          <a:p>
            <a:pPr marL="666750" indent="-666750" algn="just">
              <a:lnSpc>
                <a:spcPct val="100000"/>
              </a:lnSpc>
              <a:spcBef>
                <a:spcPts val="1600"/>
              </a:spcBef>
              <a:spcAft>
                <a:spcPts val="600"/>
              </a:spcAft>
              <a:buFont typeface="+mj-lt"/>
              <a:buAutoNum type="arabicPeriod" startAt="36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1471"/>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Free Primary Healthcare Policy</a:t>
            </a:r>
          </a:p>
        </p:txBody>
      </p:sp>
    </p:spTree>
    <p:extLst>
      <p:ext uri="{BB962C8B-B14F-4D97-AF65-F5344CB8AC3E}">
        <p14:creationId xmlns:p14="http://schemas.microsoft.com/office/powerpoint/2010/main" val="307370321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D5376-FABA-BFAA-9DB5-287D4EAB5F4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4B6445-771C-F74B-AF95-58A1344ACF3A}"/>
              </a:ext>
            </a:extLst>
          </p:cNvPr>
          <p:cNvSpPr>
            <a:spLocks noGrp="1"/>
          </p:cNvSpPr>
          <p:nvPr>
            <p:ph type="sldNum" sz="quarter" idx="12"/>
          </p:nvPr>
        </p:nvSpPr>
        <p:spPr/>
        <p:txBody>
          <a:bodyPr/>
          <a:lstStyle/>
          <a:p>
            <a:fld id="{AC803A75-2317-2742-A32F-9668615B9C7A}" type="slidenum">
              <a:rPr lang="en-US" smtClean="0"/>
              <a:t>178</a:t>
            </a:fld>
            <a:endParaRPr lang="en-US"/>
          </a:p>
        </p:txBody>
      </p:sp>
      <p:sp>
        <p:nvSpPr>
          <p:cNvPr id="7" name="Content Placeholder 2">
            <a:extLst>
              <a:ext uri="{FF2B5EF4-FFF2-40B4-BE49-F238E27FC236}">
                <a16:creationId xmlns:a16="http://schemas.microsoft.com/office/drawing/2014/main" id="{AE46B6FB-71B3-BBBE-D299-1F894BE55F70}"/>
              </a:ext>
            </a:extLst>
          </p:cNvPr>
          <p:cNvSpPr>
            <a:spLocks noGrp="1"/>
          </p:cNvSpPr>
          <p:nvPr>
            <p:ph idx="1"/>
          </p:nvPr>
        </p:nvSpPr>
        <p:spPr>
          <a:xfrm>
            <a:off x="150725" y="2067772"/>
            <a:ext cx="8902840" cy="4653704"/>
          </a:xfrm>
        </p:spPr>
        <p:txBody>
          <a:bodyPr>
            <a:noAutofit/>
          </a:bodyPr>
          <a:lstStyle/>
          <a:p>
            <a:pPr algn="just">
              <a:lnSpc>
                <a:spcPct val="100000"/>
              </a:lnSpc>
              <a:spcBef>
                <a:spcPts val="1600"/>
              </a:spcBef>
              <a:spcAft>
                <a:spcPts val="600"/>
              </a:spcAft>
            </a:pPr>
            <a:r>
              <a:rPr lang="en-GB" sz="2000" dirty="0"/>
              <a:t>Mr. Speaker, Government has made progress towards the establishment of the Women’s Development Bank. On 26th January, 2026, the Bank was formally incorporated as WDB GH LTD.</a:t>
            </a:r>
            <a:endParaRPr lang="en-US" sz="2000" dirty="0"/>
          </a:p>
          <a:p>
            <a:pPr algn="just">
              <a:lnSpc>
                <a:spcPct val="100000"/>
              </a:lnSpc>
              <a:spcBef>
                <a:spcPts val="1600"/>
              </a:spcBef>
              <a:spcAft>
                <a:spcPts val="600"/>
              </a:spcAft>
            </a:pPr>
            <a:r>
              <a:rPr lang="en-GB" sz="2000" dirty="0"/>
              <a:t>Following its incorporation, Government applied to 	the Bank of Ghana for the requisite banking license to enable the Bank commence operations. </a:t>
            </a:r>
            <a:endParaRPr lang="en-US" sz="2000" dirty="0"/>
          </a:p>
          <a:p>
            <a:pPr algn="just">
              <a:lnSpc>
                <a:spcPct val="100000"/>
              </a:lnSpc>
              <a:spcBef>
                <a:spcPts val="1600"/>
              </a:spcBef>
              <a:spcAft>
                <a:spcPts val="600"/>
              </a:spcAft>
            </a:pPr>
            <a:r>
              <a:rPr lang="en-GB" sz="2000" dirty="0"/>
              <a:t>Mr. Speaker, in fulfilment of the capital requirement for licensing, the Ministry of Finance has deposited an amount of GH¢400 million into an account with the Bank of Ghana as the initial capital for the Women’s Development Bank.</a:t>
            </a:r>
            <a:endParaRPr lang="en-US" sz="2000" dirty="0"/>
          </a:p>
          <a:p>
            <a:pPr>
              <a:lnSpc>
                <a:spcPct val="100000"/>
              </a:lnSpc>
              <a:spcBef>
                <a:spcPts val="1600"/>
              </a:spcBef>
              <a:spcAft>
                <a:spcPts val="600"/>
              </a:spcAft>
            </a:pPr>
            <a:r>
              <a:rPr lang="en-GB" sz="2000" dirty="0"/>
              <a:t>The Women’s Development Bank is expected to 	commence full operations before the end of the year. </a:t>
            </a:r>
            <a:endParaRPr lang="en-US" sz="2000" dirty="0"/>
          </a:p>
          <a:p>
            <a:pPr marL="623888" indent="-623888" algn="just">
              <a:lnSpc>
                <a:spcPct val="100000"/>
              </a:lnSpc>
              <a:spcBef>
                <a:spcPts val="1600"/>
              </a:spcBef>
              <a:spcAft>
                <a:spcPts val="600"/>
              </a:spcAft>
              <a:buFont typeface="+mj-lt"/>
              <a:buAutoNum type="romanLcPeriod"/>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D66B1126-3F3A-41F5-3945-BF47CD2D031D}"/>
              </a:ext>
            </a:extLst>
          </p:cNvPr>
          <p:cNvSpPr txBox="1"/>
          <p:nvPr/>
        </p:nvSpPr>
        <p:spPr>
          <a:xfrm>
            <a:off x="634516" y="1409924"/>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Women’s Development Bank</a:t>
            </a:r>
            <a:endParaRPr lang="en-US" sz="30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886880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179</a:t>
            </a:fld>
            <a:endParaRPr lang="en-US"/>
          </a:p>
        </p:txBody>
      </p:sp>
      <p:sp>
        <p:nvSpPr>
          <p:cNvPr id="2" name="TextBox 1">
            <a:extLst>
              <a:ext uri="{FF2B5EF4-FFF2-40B4-BE49-F238E27FC236}">
                <a16:creationId xmlns:a16="http://schemas.microsoft.com/office/drawing/2014/main" id="{267E3B7A-8CF6-CB03-2135-64A3B3CCFA57}"/>
              </a:ext>
            </a:extLst>
          </p:cNvPr>
          <p:cNvSpPr txBox="1"/>
          <p:nvPr/>
        </p:nvSpPr>
        <p:spPr>
          <a:xfrm>
            <a:off x="556839" y="3889525"/>
            <a:ext cx="8030321"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57506189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536723"/>
            <a:ext cx="7679888" cy="3605980"/>
          </a:xfrm>
        </p:spPr>
        <p:txBody>
          <a:bodyPr>
            <a:noAutofit/>
          </a:bodyPr>
          <a:lstStyle/>
          <a:p>
            <a:pPr marL="666750" indent="-666750" algn="just">
              <a:lnSpc>
                <a:spcPct val="100000"/>
              </a:lnSpc>
              <a:spcBef>
                <a:spcPts val="1600"/>
              </a:spcBef>
              <a:spcAft>
                <a:spcPts val="600"/>
              </a:spcAft>
              <a:buFont typeface="+mj-lt"/>
              <a:buAutoNum type="arabicPeriod" startAt="372"/>
            </a:pPr>
            <a:r>
              <a:rPr lang="en-US" sz="2000" dirty="0"/>
              <a:t>Rt. Hon. Speaker, in recent times, a narrative has emerged suggesting that this Government is not spending enough. </a:t>
            </a:r>
          </a:p>
          <a:p>
            <a:pPr marL="666750" indent="-666750" algn="just">
              <a:lnSpc>
                <a:spcPct val="100000"/>
              </a:lnSpc>
              <a:spcBef>
                <a:spcPts val="1600"/>
              </a:spcBef>
              <a:spcAft>
                <a:spcPts val="600"/>
              </a:spcAft>
              <a:buFont typeface="+mj-lt"/>
              <a:buAutoNum type="arabicPeriod" startAt="372"/>
            </a:pPr>
            <a:r>
              <a:rPr lang="en-US" sz="2000" dirty="0"/>
              <a:t>Nothing could be farther from the truth. Far from standing still, we have been steadily and responsibly deploying resources guided by the simple but firm principle that we spend only what we have, and we spend it wisely, with the future of our nation firmly in view.</a:t>
            </a:r>
          </a:p>
          <a:p>
            <a:pPr marL="666750" indent="-666750" algn="just">
              <a:lnSpc>
                <a:spcPct val="100000"/>
              </a:lnSpc>
              <a:spcBef>
                <a:spcPts val="1600"/>
              </a:spcBef>
              <a:spcAft>
                <a:spcPts val="600"/>
              </a:spcAft>
              <a:buFont typeface="+mj-lt"/>
              <a:buAutoNum type="arabicPeriod" startAt="372"/>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205769493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37619"/>
            <a:ext cx="7679888" cy="3805084"/>
          </a:xfrm>
        </p:spPr>
        <p:txBody>
          <a:bodyPr>
            <a:noAutofit/>
          </a:bodyPr>
          <a:lstStyle/>
          <a:p>
            <a:pPr marL="666750" indent="-666750" algn="just">
              <a:lnSpc>
                <a:spcPct val="100000"/>
              </a:lnSpc>
              <a:spcBef>
                <a:spcPts val="1600"/>
              </a:spcBef>
              <a:spcAft>
                <a:spcPts val="600"/>
              </a:spcAft>
              <a:buFont typeface="+mj-lt"/>
              <a:buAutoNum type="arabicPeriod" startAt="374"/>
            </a:pPr>
            <a:r>
              <a:rPr lang="en-US" sz="2000" dirty="0"/>
              <a:t>In the spirit of transparency and accountability, allow me to lay before this House a clear account of some of the expenditure we have made so far in support of Government </a:t>
            </a:r>
            <a:r>
              <a:rPr lang="en-US" sz="2000" dirty="0" err="1"/>
              <a:t>programmes</a:t>
            </a:r>
            <a:r>
              <a:rPr lang="en-US" sz="2000" dirty="0"/>
              <a:t> across sectors approved in the 2026 Budget:</a:t>
            </a:r>
          </a:p>
          <a:p>
            <a:pPr marL="755650" indent="-265113" algn="just">
              <a:lnSpc>
                <a:spcPct val="100000"/>
              </a:lnSpc>
              <a:spcBef>
                <a:spcPts val="1600"/>
              </a:spcBef>
              <a:spcAft>
                <a:spcPts val="600"/>
              </a:spcAft>
            </a:pPr>
            <a:r>
              <a:rPr lang="en-US" sz="2000" dirty="0"/>
              <a:t>To compensate public sector workers, an amount of GH¢48.8 billion for Compensation of Employees has been paid, including GH¢4 billion as contributions to SSNIT and the Tier 2 Pension Scheme;</a:t>
            </a:r>
          </a:p>
          <a:p>
            <a:pPr marL="755650" indent="-265113" algn="just">
              <a:lnSpc>
                <a:spcPct val="100000"/>
              </a:lnSpc>
              <a:spcBef>
                <a:spcPts val="1600"/>
              </a:spcBef>
              <a:spcAft>
                <a:spcPts val="600"/>
              </a:spcAft>
            </a:pPr>
            <a:r>
              <a:rPr lang="en-US" sz="2000" dirty="0"/>
              <a:t>To </a:t>
            </a:r>
            <a:r>
              <a:rPr lang="en-US" sz="2000" dirty="0" err="1"/>
              <a:t>honour</a:t>
            </a:r>
            <a:r>
              <a:rPr lang="en-US" sz="2000" dirty="0"/>
              <a:t> our debt obligations, an amount of GH¢21.5 billion for interest has been paid;</a:t>
            </a:r>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256339262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37619"/>
            <a:ext cx="7679888" cy="4018732"/>
          </a:xfrm>
        </p:spPr>
        <p:txBody>
          <a:bodyPr>
            <a:noAutofit/>
          </a:bodyPr>
          <a:lstStyle/>
          <a:p>
            <a:pPr algn="just">
              <a:lnSpc>
                <a:spcPct val="100000"/>
              </a:lnSpc>
              <a:spcBef>
                <a:spcPts val="1600"/>
              </a:spcBef>
              <a:spcAft>
                <a:spcPts val="600"/>
              </a:spcAft>
            </a:pPr>
            <a:r>
              <a:rPr lang="en-US" sz="2000" dirty="0"/>
              <a:t>To </a:t>
            </a:r>
            <a:r>
              <a:rPr lang="en-US" sz="2000" dirty="0" err="1"/>
              <a:t>honour</a:t>
            </a:r>
            <a:r>
              <a:rPr lang="en-US" sz="2000" dirty="0"/>
              <a:t> our international debt obligations, an amount of US$700 million for Eurobond debt service and interest has been paid;</a:t>
            </a:r>
          </a:p>
          <a:p>
            <a:pPr algn="just">
              <a:lnSpc>
                <a:spcPct val="100000"/>
              </a:lnSpc>
              <a:spcBef>
                <a:spcPts val="1600"/>
              </a:spcBef>
              <a:spcAft>
                <a:spcPts val="600"/>
              </a:spcAft>
            </a:pPr>
            <a:r>
              <a:rPr lang="en-US" sz="2000" dirty="0"/>
              <a:t>To restore confidence in our financial system, an amount of GH¢10 billion to domestic bondholders has been paid;</a:t>
            </a:r>
          </a:p>
          <a:p>
            <a:pPr algn="just">
              <a:lnSpc>
                <a:spcPct val="100000"/>
              </a:lnSpc>
              <a:spcBef>
                <a:spcPts val="1600"/>
              </a:spcBef>
              <a:spcAft>
                <a:spcPts val="600"/>
              </a:spcAft>
            </a:pPr>
            <a:r>
              <a:rPr lang="en-US" sz="2000" dirty="0"/>
              <a:t>To deepen fiscal decentralization, an amount of GH¢4.4 billion to the District Assemblies Common Fund (DACF) has been paid;</a:t>
            </a:r>
          </a:p>
          <a:p>
            <a:pPr algn="just">
              <a:lnSpc>
                <a:spcPct val="100000"/>
              </a:lnSpc>
              <a:spcBef>
                <a:spcPts val="1600"/>
              </a:spcBef>
              <a:spcAft>
                <a:spcPts val="600"/>
              </a:spcAft>
            </a:pPr>
            <a:r>
              <a:rPr lang="en-US" sz="2000" dirty="0"/>
              <a:t>To keep the National Health Insurance Scheme strong and vibrant, an amount of GH¢4.5 billion has been paid;</a:t>
            </a:r>
          </a:p>
          <a:p>
            <a:pPr algn="just">
              <a:lnSpc>
                <a:spcPct val="100000"/>
              </a:lnSpc>
              <a:spcBef>
                <a:spcPts val="1600"/>
              </a:spcBef>
              <a:spcAft>
                <a:spcPts val="600"/>
              </a:spcAft>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307582523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37619"/>
            <a:ext cx="7563744" cy="4018732"/>
          </a:xfrm>
        </p:spPr>
        <p:txBody>
          <a:bodyPr>
            <a:noAutofit/>
          </a:bodyPr>
          <a:lstStyle/>
          <a:p>
            <a:pPr algn="just">
              <a:lnSpc>
                <a:spcPct val="100000"/>
              </a:lnSpc>
              <a:spcBef>
                <a:spcPts val="1600"/>
              </a:spcBef>
              <a:spcAft>
                <a:spcPts val="600"/>
              </a:spcAft>
            </a:pPr>
            <a:r>
              <a:rPr lang="en-US" sz="2000" dirty="0"/>
              <a:t>To strengthen </a:t>
            </a:r>
            <a:r>
              <a:rPr lang="en-US" sz="2000" dirty="0" err="1"/>
              <a:t>specialised</a:t>
            </a:r>
            <a:r>
              <a:rPr lang="en-US" sz="2000" dirty="0"/>
              <a:t> healthcare, an amount of GH¢1.1 billion to </a:t>
            </a:r>
            <a:r>
              <a:rPr lang="en-US" sz="2000" dirty="0" err="1"/>
              <a:t>MahamaCares</a:t>
            </a:r>
            <a:r>
              <a:rPr lang="en-US" sz="2000" dirty="0"/>
              <a:t> has been paid;</a:t>
            </a:r>
          </a:p>
          <a:p>
            <a:pPr algn="just">
              <a:lnSpc>
                <a:spcPct val="100000"/>
              </a:lnSpc>
              <a:spcBef>
                <a:spcPts val="1600"/>
              </a:spcBef>
              <a:spcAft>
                <a:spcPts val="600"/>
              </a:spcAft>
            </a:pPr>
            <a:r>
              <a:rPr lang="en-US" sz="2000" dirty="0"/>
              <a:t>To support quality and accessible education, an amount of GH¢4.2 billion to </a:t>
            </a:r>
            <a:r>
              <a:rPr lang="en-US" sz="2000" dirty="0" err="1"/>
              <a:t>GETFund</a:t>
            </a:r>
            <a:r>
              <a:rPr lang="en-US" sz="2000" dirty="0"/>
              <a:t> has been paid;</a:t>
            </a:r>
          </a:p>
          <a:p>
            <a:pPr algn="just">
              <a:lnSpc>
                <a:spcPct val="100000"/>
              </a:lnSpc>
              <a:spcBef>
                <a:spcPts val="1600"/>
              </a:spcBef>
              <a:spcAft>
                <a:spcPts val="600"/>
              </a:spcAft>
            </a:pPr>
            <a:r>
              <a:rPr lang="en-US" sz="2000" dirty="0"/>
              <a:t>To strengthen the Free Secondary Education </a:t>
            </a:r>
            <a:r>
              <a:rPr lang="en-US" sz="2000" dirty="0" err="1"/>
              <a:t>Programme</a:t>
            </a:r>
            <a:r>
              <a:rPr lang="en-US" sz="2000" dirty="0"/>
              <a:t> and ease the burden on families, an amount of GH¢1.8 billion to the Free Secondary Education </a:t>
            </a:r>
            <a:r>
              <a:rPr lang="en-US" sz="2000" dirty="0" err="1"/>
              <a:t>Programme</a:t>
            </a:r>
            <a:r>
              <a:rPr lang="en-US" sz="2000" dirty="0"/>
              <a:t> has been paid;</a:t>
            </a:r>
          </a:p>
          <a:p>
            <a:pPr algn="just">
              <a:lnSpc>
                <a:spcPct val="100000"/>
              </a:lnSpc>
              <a:spcBef>
                <a:spcPts val="1600"/>
              </a:spcBef>
              <a:spcAft>
                <a:spcPts val="600"/>
              </a:spcAft>
            </a:pPr>
            <a:r>
              <a:rPr lang="en-US" sz="2000" dirty="0"/>
              <a:t>To improve road maintenance, an amount of GH¢1.7 billion to the Road Maintenance Trust Fund has been paid;</a:t>
            </a:r>
          </a:p>
          <a:p>
            <a:pPr algn="just">
              <a:lnSpc>
                <a:spcPct val="100000"/>
              </a:lnSpc>
              <a:spcBef>
                <a:spcPts val="1600"/>
              </a:spcBef>
              <a:spcAft>
                <a:spcPts val="600"/>
              </a:spcAft>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1939929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37619"/>
            <a:ext cx="7563744" cy="3642852"/>
          </a:xfrm>
        </p:spPr>
        <p:txBody>
          <a:bodyPr>
            <a:noAutofit/>
          </a:bodyPr>
          <a:lstStyle/>
          <a:p>
            <a:pPr algn="just">
              <a:lnSpc>
                <a:spcPct val="100000"/>
              </a:lnSpc>
              <a:spcBef>
                <a:spcPts val="1600"/>
              </a:spcBef>
              <a:spcAft>
                <a:spcPts val="600"/>
              </a:spcAft>
            </a:pPr>
            <a:r>
              <a:rPr lang="en-US" sz="2000" dirty="0"/>
              <a:t>To support job creation for young people, an amount of GH¢459 million to the Youth Employment Agency has been paid;</a:t>
            </a:r>
          </a:p>
          <a:p>
            <a:pPr algn="just">
              <a:lnSpc>
                <a:spcPct val="100000"/>
              </a:lnSpc>
              <a:spcBef>
                <a:spcPts val="1600"/>
              </a:spcBef>
              <a:spcAft>
                <a:spcPts val="600"/>
              </a:spcAft>
            </a:pPr>
            <a:r>
              <a:rPr lang="en-US" sz="2000" dirty="0"/>
              <a:t>To support Ghana’s petroleum sector, an amount of GH¢961 million to the Ghana National Petroleum Corporation (GNPC) has been paid;</a:t>
            </a:r>
          </a:p>
          <a:p>
            <a:pPr algn="just">
              <a:lnSpc>
                <a:spcPct val="100000"/>
              </a:lnSpc>
              <a:spcBef>
                <a:spcPts val="1600"/>
              </a:spcBef>
              <a:spcAft>
                <a:spcPts val="600"/>
              </a:spcAft>
            </a:pPr>
            <a:r>
              <a:rPr lang="en-US" sz="2000" dirty="0"/>
              <a:t>To promote development in mining communities and mining institutions, an amount of GH¢458 million to the Mineral Development Fund has been paid;</a:t>
            </a:r>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214805554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00748"/>
            <a:ext cx="7563744" cy="4055603"/>
          </a:xfrm>
        </p:spPr>
        <p:txBody>
          <a:bodyPr>
            <a:noAutofit/>
          </a:bodyPr>
          <a:lstStyle/>
          <a:p>
            <a:pPr algn="just">
              <a:lnSpc>
                <a:spcPct val="100000"/>
              </a:lnSpc>
              <a:spcBef>
                <a:spcPts val="1600"/>
              </a:spcBef>
            </a:pPr>
            <a:r>
              <a:rPr lang="en-US" sz="2000" dirty="0"/>
              <a:t>To keep the lights on across the country, an amount of GH¢7.1 billion to the energy sector for stable power supply has been paid;</a:t>
            </a:r>
          </a:p>
          <a:p>
            <a:pPr algn="just">
              <a:lnSpc>
                <a:spcPct val="100000"/>
              </a:lnSpc>
              <a:spcBef>
                <a:spcPts val="1600"/>
              </a:spcBef>
            </a:pPr>
            <a:r>
              <a:rPr lang="en-US" sz="2000" dirty="0"/>
              <a:t>To clear legacy Government arrears, an amount of GH¢5.3 billion has been paid;</a:t>
            </a:r>
          </a:p>
          <a:p>
            <a:pPr algn="just">
              <a:lnSpc>
                <a:spcPct val="100000"/>
              </a:lnSpc>
              <a:spcBef>
                <a:spcPts val="1600"/>
              </a:spcBef>
            </a:pPr>
            <a:r>
              <a:rPr lang="en-US" sz="2000" dirty="0"/>
              <a:t>To give real meaning to Free Compulsory Basic Education, an amount of GH¢76 million as Capitation Grant has been paid;</a:t>
            </a:r>
          </a:p>
          <a:p>
            <a:pPr algn="just">
              <a:lnSpc>
                <a:spcPct val="100000"/>
              </a:lnSpc>
              <a:spcBef>
                <a:spcPts val="1600"/>
              </a:spcBef>
            </a:pPr>
            <a:r>
              <a:rPr lang="en-US" sz="2000" dirty="0"/>
              <a:t>To support the most vulnerable in our society, an amount of GH¢485 million to LEAP beneficiaries has been paid;</a:t>
            </a:r>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426794017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00748"/>
            <a:ext cx="7563744" cy="3834581"/>
          </a:xfrm>
        </p:spPr>
        <p:txBody>
          <a:bodyPr>
            <a:noAutofit/>
          </a:bodyPr>
          <a:lstStyle/>
          <a:p>
            <a:pPr algn="just">
              <a:lnSpc>
                <a:spcPct val="100000"/>
              </a:lnSpc>
              <a:spcBef>
                <a:spcPts val="1600"/>
              </a:spcBef>
              <a:spcAft>
                <a:spcPts val="600"/>
              </a:spcAft>
            </a:pPr>
            <a:r>
              <a:rPr lang="en-US" sz="2000" dirty="0"/>
              <a:t>To provide nutritious meals and keep our children in school, an amount of GH¢877 million to the Ghana School Feeding </a:t>
            </a:r>
            <a:r>
              <a:rPr lang="en-US" sz="2000" dirty="0" err="1"/>
              <a:t>Programme</a:t>
            </a:r>
            <a:r>
              <a:rPr lang="en-US" sz="2000" dirty="0"/>
              <a:t> has been paid;</a:t>
            </a:r>
          </a:p>
          <a:p>
            <a:pPr algn="just">
              <a:lnSpc>
                <a:spcPct val="100000"/>
              </a:lnSpc>
              <a:spcBef>
                <a:spcPts val="1600"/>
              </a:spcBef>
              <a:spcAft>
                <a:spcPts val="600"/>
              </a:spcAft>
            </a:pPr>
            <a:r>
              <a:rPr lang="en-US" sz="2000" dirty="0"/>
              <a:t>To ease the burden on families, an amount of GH¢46 million for BECE registration has been paid;</a:t>
            </a:r>
          </a:p>
          <a:p>
            <a:pPr algn="just">
              <a:lnSpc>
                <a:spcPct val="100000"/>
              </a:lnSpc>
              <a:spcBef>
                <a:spcPts val="1600"/>
              </a:spcBef>
              <a:spcAft>
                <a:spcPts val="600"/>
              </a:spcAft>
            </a:pPr>
            <a:r>
              <a:rPr lang="en-US" sz="2000" dirty="0"/>
              <a:t>To remove financial barriers to tertiary education, an amount of GH¢537 million for the No Fees Stress Policy has been paid;</a:t>
            </a:r>
          </a:p>
          <a:p>
            <a:pPr algn="just">
              <a:lnSpc>
                <a:spcPct val="100000"/>
              </a:lnSpc>
              <a:spcBef>
                <a:spcPts val="1600"/>
              </a:spcBef>
              <a:spcAft>
                <a:spcPts val="600"/>
              </a:spcAft>
            </a:pPr>
            <a:r>
              <a:rPr lang="en-US" sz="2000" dirty="0"/>
              <a:t>To support teacher trainees, an amount of GH¢104 million as Teacher Trainee Allowance has been paid;</a:t>
            </a:r>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223507458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00749"/>
            <a:ext cx="7563744" cy="3576484"/>
          </a:xfrm>
        </p:spPr>
        <p:txBody>
          <a:bodyPr>
            <a:noAutofit/>
          </a:bodyPr>
          <a:lstStyle/>
          <a:p>
            <a:pPr lvl="0" algn="just">
              <a:spcBef>
                <a:spcPts val="1600"/>
              </a:spcBef>
              <a:spcAft>
                <a:spcPts val="600"/>
              </a:spcAft>
            </a:pPr>
            <a:r>
              <a:rPr lang="en-GB" sz="2000" dirty="0"/>
              <a:t>To support nursing trainees, an amount of GH¢144 million as Nursing Trainee Allowance has been paid;</a:t>
            </a:r>
            <a:endParaRPr lang="en-US" sz="2000" dirty="0"/>
          </a:p>
          <a:p>
            <a:pPr lvl="0" algn="just">
              <a:spcBef>
                <a:spcPts val="1600"/>
              </a:spcBef>
              <a:spcAft>
                <a:spcPts val="600"/>
              </a:spcAft>
            </a:pPr>
            <a:r>
              <a:rPr lang="en-GB" sz="2000" dirty="0"/>
              <a:t>To strengthen grassroots governance, an amount of GH¢93 million as Assembly Members’ Allowance has been paid;</a:t>
            </a:r>
            <a:endParaRPr lang="en-US" sz="2000" dirty="0"/>
          </a:p>
          <a:p>
            <a:pPr lvl="0" algn="just">
              <a:spcBef>
                <a:spcPts val="1600"/>
              </a:spcBef>
              <a:spcAft>
                <a:spcPts val="600"/>
              </a:spcAft>
            </a:pPr>
            <a:r>
              <a:rPr lang="en-GB" sz="2000" dirty="0"/>
              <a:t>To promote skills development and entrepreneurship, an amount of GH¢45 million for the National Apprenticeship Programme has been paid;</a:t>
            </a:r>
            <a:endParaRPr lang="en-US" sz="2000" dirty="0"/>
          </a:p>
          <a:p>
            <a:pPr algn="just">
              <a:spcBef>
                <a:spcPts val="1600"/>
              </a:spcBef>
              <a:spcAft>
                <a:spcPts val="600"/>
              </a:spcAft>
            </a:pPr>
            <a:r>
              <a:rPr lang="en-GB" sz="2000" dirty="0"/>
              <a:t>To support Ghana’s participation in the 2026 FIFA World Cup, an amount of GH¢58 million has been paid;</a:t>
            </a:r>
            <a:r>
              <a:rPr lang="en-US" sz="2000" dirty="0"/>
              <a:t> </a:t>
            </a:r>
          </a:p>
          <a:p>
            <a:pPr marL="666750" indent="-666750" algn="just">
              <a:lnSpc>
                <a:spcPct val="100000"/>
              </a:lnSpc>
              <a:spcBef>
                <a:spcPts val="1600"/>
              </a:spcBef>
              <a:spcAft>
                <a:spcPts val="600"/>
              </a:spcAft>
              <a:buFont typeface="+mj-lt"/>
              <a:buAutoNum type="arabicPeriod" startAt="374"/>
            </a:pPr>
            <a:endParaRPr lang="en-US" sz="2000" dirty="0"/>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409577604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00749"/>
            <a:ext cx="7622738" cy="3642851"/>
          </a:xfrm>
        </p:spPr>
        <p:txBody>
          <a:bodyPr>
            <a:noAutofit/>
          </a:bodyPr>
          <a:lstStyle/>
          <a:p>
            <a:pPr algn="just">
              <a:lnSpc>
                <a:spcPct val="100000"/>
              </a:lnSpc>
              <a:spcBef>
                <a:spcPts val="1600"/>
              </a:spcBef>
            </a:pPr>
            <a:r>
              <a:rPr lang="en-US" sz="2000" dirty="0"/>
              <a:t>To support environmental sustainability, an amount of GH¢477.4 million to IRECOP has been paid;</a:t>
            </a:r>
          </a:p>
          <a:p>
            <a:pPr algn="just">
              <a:lnSpc>
                <a:spcPct val="100000"/>
              </a:lnSpc>
              <a:spcBef>
                <a:spcPts val="1600"/>
              </a:spcBef>
            </a:pPr>
            <a:r>
              <a:rPr lang="en-US" sz="2000" dirty="0"/>
              <a:t>To fulfil our campaign promises, an amount of GH¢1.1 billion to the Ministry of Food and Agriculture for flagship </a:t>
            </a:r>
            <a:r>
              <a:rPr lang="en-US" sz="2000" dirty="0" err="1"/>
              <a:t>programmes</a:t>
            </a:r>
            <a:r>
              <a:rPr lang="en-US" sz="2000" dirty="0"/>
              <a:t>, including the National Food Buffer Stock Company, </a:t>
            </a:r>
            <a:r>
              <a:rPr lang="en-US" sz="2000" dirty="0" err="1"/>
              <a:t>fertiliser</a:t>
            </a:r>
            <a:r>
              <a:rPr lang="en-US" sz="2000" dirty="0"/>
              <a:t> and certified seed distribution, Feed Ghana and irrigation infrastructure, has been paid;</a:t>
            </a:r>
          </a:p>
          <a:p>
            <a:pPr algn="just">
              <a:lnSpc>
                <a:spcPct val="100000"/>
              </a:lnSpc>
              <a:spcBef>
                <a:spcPts val="1600"/>
              </a:spcBef>
            </a:pPr>
            <a:r>
              <a:rPr lang="en-US" sz="2000" dirty="0"/>
              <a:t>To </a:t>
            </a:r>
            <a:r>
              <a:rPr lang="en-US" sz="2000" dirty="0" err="1"/>
              <a:t>modernise</a:t>
            </a:r>
            <a:r>
              <a:rPr lang="en-US" sz="2000" dirty="0"/>
              <a:t> agriculture through the establishment of Farmer Service </a:t>
            </a:r>
            <a:r>
              <a:rPr lang="en-US" sz="2000" dirty="0" err="1"/>
              <a:t>Centres</a:t>
            </a:r>
            <a:r>
              <a:rPr lang="en-US" sz="2000" dirty="0"/>
              <a:t>, an amount of GH¢551 million into an escrow account for the establishment of a letter of credit has been paid;</a:t>
            </a:r>
          </a:p>
          <a:p>
            <a:pPr marL="666750" indent="-666750" algn="just">
              <a:lnSpc>
                <a:spcPct val="100000"/>
              </a:lnSpc>
              <a:spcBef>
                <a:spcPts val="1600"/>
              </a:spcBef>
              <a:spcAft>
                <a:spcPts val="600"/>
              </a:spcAft>
              <a:buFont typeface="+mj-lt"/>
              <a:buAutoNum type="romanLcPeriod"/>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58836922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189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00749"/>
            <a:ext cx="7622738" cy="3908322"/>
          </a:xfrm>
        </p:spPr>
        <p:txBody>
          <a:bodyPr>
            <a:noAutofit/>
          </a:bodyPr>
          <a:lstStyle/>
          <a:p>
            <a:pPr algn="just">
              <a:lnSpc>
                <a:spcPct val="100000"/>
              </a:lnSpc>
            </a:pPr>
            <a:r>
              <a:rPr lang="en-US" sz="2000" dirty="0"/>
              <a:t>To support infrastructure development, an amount of GH¢11.5 billion as Capital Expenditure has been paid;</a:t>
            </a:r>
          </a:p>
          <a:p>
            <a:pPr algn="just">
              <a:lnSpc>
                <a:spcPct val="100000"/>
              </a:lnSpc>
            </a:pPr>
            <a:r>
              <a:rPr lang="en-US" sz="2000" dirty="0"/>
              <a:t>To improve road infrastructure and open up the country, an amount of GH¢6.5 billion to the Big Push Infrastructure </a:t>
            </a:r>
            <a:r>
              <a:rPr lang="en-US" sz="2000" dirty="0" err="1"/>
              <a:t>Programme</a:t>
            </a:r>
            <a:r>
              <a:rPr lang="en-US" sz="2000" dirty="0"/>
              <a:t> has been paid;</a:t>
            </a:r>
          </a:p>
          <a:p>
            <a:pPr algn="just">
              <a:lnSpc>
                <a:spcPct val="100000"/>
              </a:lnSpc>
            </a:pPr>
            <a:r>
              <a:rPr lang="en-US" sz="2000" dirty="0"/>
              <a:t>To support education delivery, an amount of GH¢915 million for goods and services under the Ministry of Education, including sanitary pads, has been paid;</a:t>
            </a:r>
          </a:p>
          <a:p>
            <a:pPr algn="just">
              <a:lnSpc>
                <a:spcPct val="100000"/>
              </a:lnSpc>
            </a:pPr>
            <a:r>
              <a:rPr lang="en-US" sz="2000" dirty="0"/>
              <a:t>To ensure the smooth and effective functioning of Government, an amount of about GH¢7.9 billion for goods and services has been paid; and </a:t>
            </a:r>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91798929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00749"/>
            <a:ext cx="7622738" cy="3908322"/>
          </a:xfrm>
        </p:spPr>
        <p:txBody>
          <a:bodyPr>
            <a:noAutofit/>
          </a:bodyPr>
          <a:lstStyle/>
          <a:p>
            <a:pPr marL="895350" algn="just">
              <a:lnSpc>
                <a:spcPct val="100000"/>
              </a:lnSpc>
            </a:pPr>
            <a:r>
              <a:rPr lang="en-US" sz="2000" dirty="0"/>
              <a:t>To protect our rivers, forest reserves and agricultural lands against the </a:t>
            </a:r>
            <a:r>
              <a:rPr lang="en-US" sz="2000" dirty="0" err="1"/>
              <a:t>galamsey</a:t>
            </a:r>
            <a:r>
              <a:rPr lang="en-US" sz="2000" dirty="0"/>
              <a:t> menace, an amount of GH¢16 million to the National Anti-Illegal Mining Operations Secretariat (NAIMOS) has been paid.</a:t>
            </a:r>
          </a:p>
          <a:p>
            <a:pPr marL="666750" indent="-660400" algn="just">
              <a:lnSpc>
                <a:spcPct val="100000"/>
              </a:lnSpc>
              <a:spcBef>
                <a:spcPts val="1600"/>
              </a:spcBef>
              <a:spcAft>
                <a:spcPts val="600"/>
              </a:spcAft>
              <a:buFont typeface="+mj-lt"/>
              <a:buAutoNum type="arabicPeriod" startAt="375"/>
            </a:pPr>
            <a:r>
              <a:rPr lang="en-US" sz="2000" dirty="0"/>
              <a:t>Mr. Speaker, permit me to end where I began, not with a number, but with a reflection.</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76613"/>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48870153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765321"/>
            <a:ext cx="7453132" cy="3134033"/>
          </a:xfrm>
        </p:spPr>
        <p:txBody>
          <a:bodyPr>
            <a:noAutofit/>
          </a:bodyPr>
          <a:lstStyle/>
          <a:p>
            <a:pPr marL="666750" indent="-666750" algn="just">
              <a:lnSpc>
                <a:spcPct val="100000"/>
              </a:lnSpc>
              <a:buFont typeface="+mj-lt"/>
              <a:buAutoNum type="arabicPeriod" startAt="376"/>
            </a:pPr>
            <a:r>
              <a:rPr lang="en-US" sz="2000" dirty="0"/>
              <a:t>Before this administration took office, this country stood at the edge of an economic cliff:</a:t>
            </a:r>
          </a:p>
          <a:p>
            <a:pPr marL="800100" indent="-176213" algn="just">
              <a:lnSpc>
                <a:spcPct val="100000"/>
              </a:lnSpc>
            </a:pPr>
            <a:r>
              <a:rPr lang="en-US" sz="1800" dirty="0"/>
              <a:t>the cedi was in freefall; </a:t>
            </a:r>
          </a:p>
          <a:p>
            <a:pPr marL="800100" indent="-176213" algn="just">
              <a:lnSpc>
                <a:spcPct val="100000"/>
              </a:lnSpc>
              <a:spcBef>
                <a:spcPts val="400"/>
              </a:spcBef>
            </a:pPr>
            <a:r>
              <a:rPr lang="en-US" sz="1800" dirty="0"/>
              <a:t>inflation had raced past fifty percent;</a:t>
            </a:r>
          </a:p>
          <a:p>
            <a:pPr marL="800100" indent="-176213" algn="just">
              <a:lnSpc>
                <a:spcPct val="100000"/>
              </a:lnSpc>
              <a:spcBef>
                <a:spcPts val="400"/>
              </a:spcBef>
            </a:pPr>
            <a:r>
              <a:rPr lang="en-US" sz="1800" dirty="0"/>
              <a:t>our sovereign debt rated junk;</a:t>
            </a:r>
          </a:p>
          <a:p>
            <a:pPr marL="800100" indent="-176213" algn="just">
              <a:lnSpc>
                <a:spcPct val="100000"/>
              </a:lnSpc>
              <a:spcBef>
                <a:spcPts val="400"/>
              </a:spcBef>
            </a:pPr>
            <a:r>
              <a:rPr lang="en-US" sz="1800" dirty="0"/>
              <a:t>our access to the world’s capital markets had been cut off; and </a:t>
            </a:r>
          </a:p>
          <a:p>
            <a:pPr marL="800100" indent="-176213" algn="just">
              <a:lnSpc>
                <a:spcPct val="100000"/>
              </a:lnSpc>
              <a:spcBef>
                <a:spcPts val="400"/>
              </a:spcBef>
            </a:pPr>
            <a:r>
              <a:rPr lang="en-US" sz="1800" dirty="0"/>
              <a:t>for the seventeenth time in our history, Ghana turned to the IMF for a bailout.</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886329"/>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209259409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521974"/>
            <a:ext cx="7453132" cy="3524865"/>
          </a:xfrm>
        </p:spPr>
        <p:txBody>
          <a:bodyPr>
            <a:noAutofit/>
          </a:bodyPr>
          <a:lstStyle/>
          <a:p>
            <a:pPr marL="579438" indent="-573088" algn="just">
              <a:lnSpc>
                <a:spcPct val="100000"/>
              </a:lnSpc>
              <a:buFont typeface="+mj-lt"/>
              <a:buAutoNum type="arabicPeriod" startAt="377"/>
            </a:pPr>
            <a:r>
              <a:rPr lang="en-US" sz="2000" dirty="0"/>
              <a:t>Mr. Speaker, that was the Ghana we inherited.</a:t>
            </a:r>
          </a:p>
          <a:p>
            <a:pPr marL="579438" indent="-573088" algn="just">
              <a:lnSpc>
                <a:spcPct val="100000"/>
              </a:lnSpc>
              <a:buFont typeface="+mj-lt"/>
              <a:buAutoNum type="arabicPeriod" startAt="377"/>
            </a:pPr>
            <a:r>
              <a:rPr lang="en-US" sz="2000" dirty="0"/>
              <a:t>Today:</a:t>
            </a:r>
          </a:p>
          <a:p>
            <a:pPr marL="895350" indent="-271463" algn="just">
              <a:lnSpc>
                <a:spcPct val="100000"/>
              </a:lnSpc>
              <a:spcBef>
                <a:spcPts val="400"/>
              </a:spcBef>
            </a:pPr>
            <a:r>
              <a:rPr lang="en-US" sz="1800" dirty="0"/>
              <a:t>inflation stands at 5.3 percent;</a:t>
            </a:r>
          </a:p>
          <a:p>
            <a:pPr marL="895350" indent="-271463" algn="just">
              <a:lnSpc>
                <a:spcPct val="100000"/>
              </a:lnSpc>
              <a:spcBef>
                <a:spcPts val="400"/>
              </a:spcBef>
            </a:pPr>
            <a:r>
              <a:rPr lang="en-US" sz="1800" dirty="0"/>
              <a:t>the cedi has </a:t>
            </a:r>
            <a:r>
              <a:rPr lang="en-US" sz="1800" dirty="0" err="1"/>
              <a:t>stabilised</a:t>
            </a:r>
            <a:r>
              <a:rPr lang="en-US" sz="1800" dirty="0"/>
              <a:t>;</a:t>
            </a:r>
          </a:p>
          <a:p>
            <a:pPr marL="895350" indent="-271463" algn="just">
              <a:lnSpc>
                <a:spcPct val="100000"/>
              </a:lnSpc>
              <a:spcBef>
                <a:spcPts val="400"/>
              </a:spcBef>
            </a:pPr>
            <a:r>
              <a:rPr lang="en-US" sz="1800" dirty="0"/>
              <a:t>economic growth is above six percent and broad-based;</a:t>
            </a:r>
          </a:p>
          <a:p>
            <a:pPr marL="895350" indent="-271463" algn="just">
              <a:lnSpc>
                <a:spcPct val="100000"/>
              </a:lnSpc>
              <a:spcBef>
                <a:spcPts val="400"/>
              </a:spcBef>
            </a:pPr>
            <a:r>
              <a:rPr lang="en-US" sz="1800" dirty="0"/>
              <a:t>our debt-to-GDP is now 45 percent, years ahead of schedule;</a:t>
            </a:r>
          </a:p>
          <a:p>
            <a:pPr marL="895350" indent="-271463" algn="just">
              <a:lnSpc>
                <a:spcPct val="100000"/>
              </a:lnSpc>
              <a:spcBef>
                <a:spcPts val="400"/>
              </a:spcBef>
            </a:pPr>
            <a:r>
              <a:rPr lang="en-US" sz="1800" dirty="0"/>
              <a:t>the primary balance is in surplus;</a:t>
            </a:r>
          </a:p>
          <a:p>
            <a:pPr marL="895350" indent="-271463" algn="just">
              <a:lnSpc>
                <a:spcPct val="100000"/>
              </a:lnSpc>
              <a:spcBef>
                <a:spcPts val="400"/>
              </a:spcBef>
            </a:pPr>
            <a:r>
              <a:rPr lang="en-US" sz="1800" dirty="0"/>
              <a:t>interest rates have declined significantly; and</a:t>
            </a:r>
          </a:p>
          <a:p>
            <a:pPr marL="895350" indent="-271463" algn="just">
              <a:lnSpc>
                <a:spcPct val="100000"/>
              </a:lnSpc>
              <a:spcBef>
                <a:spcPts val="400"/>
              </a:spcBef>
            </a:pPr>
            <a:r>
              <a:rPr lang="en-US" sz="1800" dirty="0"/>
              <a:t>Ghana has successfully completed the final review of the IMF ECF </a:t>
            </a:r>
            <a:r>
              <a:rPr lang="en-US" sz="1800" dirty="0" err="1"/>
              <a:t>programme</a:t>
            </a:r>
            <a:r>
              <a:rPr lang="en-US" sz="1800" dirty="0"/>
              <a:t>. </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886329"/>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96490706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521974"/>
            <a:ext cx="7431009" cy="3524865"/>
          </a:xfrm>
        </p:spPr>
        <p:txBody>
          <a:bodyPr>
            <a:noAutofit/>
          </a:bodyPr>
          <a:lstStyle/>
          <a:p>
            <a:pPr marL="623888" indent="-623888" algn="just">
              <a:lnSpc>
                <a:spcPct val="100000"/>
              </a:lnSpc>
              <a:spcBef>
                <a:spcPts val="1600"/>
              </a:spcBef>
              <a:spcAft>
                <a:spcPts val="600"/>
              </a:spcAft>
              <a:buFont typeface="+mj-lt"/>
              <a:buAutoNum type="arabicPeriod" startAt="379"/>
            </a:pPr>
            <a:r>
              <a:rPr lang="en-US" sz="2000" dirty="0"/>
              <a:t>Mr. Speaker, we promised to move this economy from the emergency room to the wellness </a:t>
            </a:r>
            <a:r>
              <a:rPr lang="en-US" sz="2000" dirty="0" err="1"/>
              <a:t>centre</a:t>
            </a:r>
            <a:r>
              <a:rPr lang="en-US" sz="2000" dirty="0"/>
              <a:t>. We have kept that promise. </a:t>
            </a:r>
          </a:p>
          <a:p>
            <a:pPr marL="623888" indent="-623888" algn="just">
              <a:lnSpc>
                <a:spcPct val="100000"/>
              </a:lnSpc>
              <a:spcBef>
                <a:spcPts val="1600"/>
              </a:spcBef>
              <a:spcAft>
                <a:spcPts val="600"/>
              </a:spcAft>
              <a:buFont typeface="+mj-lt"/>
              <a:buAutoNum type="arabicPeriod" startAt="379"/>
            </a:pPr>
            <a:r>
              <a:rPr lang="en-US" sz="2000" dirty="0"/>
              <a:t>And I give this House my firm assurance: this economy will never return to the emergency room under our watch.</a:t>
            </a:r>
          </a:p>
          <a:p>
            <a:pPr marL="623888" indent="-623888" algn="just">
              <a:lnSpc>
                <a:spcPct val="100000"/>
              </a:lnSpc>
              <a:spcBef>
                <a:spcPts val="1600"/>
              </a:spcBef>
              <a:spcAft>
                <a:spcPts val="600"/>
              </a:spcAft>
              <a:buFont typeface="+mj-lt"/>
              <a:buAutoNum type="arabicPeriod" startAt="379"/>
            </a:pPr>
            <a:r>
              <a:rPr lang="en-US" sz="2000" dirty="0"/>
              <a:t>Mr. Speaker, let me be clear, these achievements do not belong to Government. They belong to the people of Ghana.</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8845"/>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397996196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194</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521974"/>
            <a:ext cx="7431009" cy="3524865"/>
          </a:xfrm>
        </p:spPr>
        <p:txBody>
          <a:bodyPr>
            <a:noAutofit/>
          </a:bodyPr>
          <a:lstStyle/>
          <a:p>
            <a:pPr marL="623888" indent="-617538" algn="just">
              <a:lnSpc>
                <a:spcPct val="100000"/>
              </a:lnSpc>
              <a:buFont typeface="+mj-lt"/>
              <a:buAutoNum type="arabicPeriod" startAt="382"/>
            </a:pPr>
            <a:r>
              <a:rPr lang="en-US" sz="2000" dirty="0"/>
              <a:t>Behind every number in this statement is the sacrifice of an ordinary Ghanaian: </a:t>
            </a:r>
          </a:p>
          <a:p>
            <a:pPr marL="800100" indent="-220663" algn="just">
              <a:lnSpc>
                <a:spcPct val="100000"/>
              </a:lnSpc>
            </a:pPr>
            <a:r>
              <a:rPr lang="en-US" sz="1800" dirty="0"/>
              <a:t>the pensioner who accepted painful haircuts on a lifetime savings; </a:t>
            </a:r>
          </a:p>
          <a:p>
            <a:pPr marL="800100" indent="-220663" algn="just">
              <a:lnSpc>
                <a:spcPct val="100000"/>
              </a:lnSpc>
            </a:pPr>
            <a:r>
              <a:rPr lang="en-US" sz="1800" dirty="0"/>
              <a:t>the banks and businesses that absorbed extraordinary costs;</a:t>
            </a:r>
          </a:p>
          <a:p>
            <a:pPr marL="800100" indent="-220663" algn="just">
              <a:lnSpc>
                <a:spcPct val="100000"/>
              </a:lnSpc>
            </a:pPr>
            <a:r>
              <a:rPr lang="en-US" sz="1800" dirty="0"/>
              <a:t>millions of citizens who endured difficult adjustments so that their country could recover; and</a:t>
            </a:r>
          </a:p>
          <a:p>
            <a:pPr marL="800100" indent="-220663" algn="just">
              <a:lnSpc>
                <a:spcPct val="100000"/>
              </a:lnSpc>
            </a:pPr>
            <a:r>
              <a:rPr lang="en-US" sz="1800" dirty="0"/>
              <a:t>the market trader, the nurse, the teacher, the entrepreneur and the young graduate who lived through some of the hardest months in our recent history and never gave up on this country.</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738845"/>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52574449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195</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81865"/>
            <a:ext cx="7622738" cy="4225412"/>
          </a:xfrm>
        </p:spPr>
        <p:txBody>
          <a:bodyPr>
            <a:noAutofit/>
          </a:bodyPr>
          <a:lstStyle/>
          <a:p>
            <a:pPr marL="666750" indent="-666750" algn="just">
              <a:lnSpc>
                <a:spcPct val="100000"/>
              </a:lnSpc>
              <a:buFont typeface="+mj-lt"/>
              <a:buAutoNum type="arabicPeriod" startAt="383"/>
            </a:pPr>
            <a:r>
              <a:rPr lang="en-US" sz="2000" dirty="0"/>
              <a:t>Mr. Speaker, </a:t>
            </a:r>
            <a:r>
              <a:rPr lang="en-US" sz="2000" dirty="0" err="1"/>
              <a:t>stabilisation</a:t>
            </a:r>
            <a:r>
              <a:rPr lang="en-US" sz="2000" dirty="0"/>
              <a:t> was not won in this Chamber alone. </a:t>
            </a:r>
          </a:p>
          <a:p>
            <a:pPr marL="666750" indent="-666750" algn="just">
              <a:lnSpc>
                <a:spcPct val="100000"/>
              </a:lnSpc>
              <a:buFont typeface="+mj-lt"/>
              <a:buAutoNum type="arabicPeriod" startAt="383"/>
            </a:pPr>
            <a:r>
              <a:rPr lang="en-US" sz="2000" dirty="0"/>
              <a:t>It was won in homes, on farms, in workshops, in marketplaces, and through the patience and resilience of the Ghanaian people.</a:t>
            </a:r>
          </a:p>
          <a:p>
            <a:pPr marL="666750" indent="-666750" algn="just">
              <a:lnSpc>
                <a:spcPct val="100000"/>
              </a:lnSpc>
              <a:buFont typeface="+mj-lt"/>
              <a:buAutoNum type="arabicPeriod" startAt="383"/>
            </a:pPr>
            <a:r>
              <a:rPr lang="en-US" sz="2000" dirty="0"/>
              <a:t>This Administration will never take that sacrifice for granted: </a:t>
            </a:r>
          </a:p>
          <a:p>
            <a:pPr marL="850900" indent="-227013" algn="just">
              <a:lnSpc>
                <a:spcPct val="100000"/>
              </a:lnSpc>
            </a:pPr>
            <a:r>
              <a:rPr lang="en-US" sz="1800" dirty="0"/>
              <a:t>We know that low inflation alone does not refill an empty pot;</a:t>
            </a:r>
          </a:p>
          <a:p>
            <a:pPr marL="850900" indent="-227013" algn="just">
              <a:lnSpc>
                <a:spcPct val="100000"/>
              </a:lnSpc>
              <a:spcBef>
                <a:spcPts val="400"/>
              </a:spcBef>
            </a:pPr>
            <a:r>
              <a:rPr lang="en-US" sz="1800" dirty="0"/>
              <a:t>We know that a stronger cedi does not instantly repair a household budget stretched by years of economic mismanagement and crisis; and</a:t>
            </a:r>
          </a:p>
          <a:p>
            <a:pPr marL="850900" indent="-227013" algn="just">
              <a:lnSpc>
                <a:spcPct val="100000"/>
              </a:lnSpc>
              <a:spcBef>
                <a:spcPts val="400"/>
              </a:spcBef>
            </a:pPr>
            <a:r>
              <a:rPr lang="en-US" sz="1800" dirty="0"/>
              <a:t>We know that there is still a distance between recovery and relief at the kitchen table.</a:t>
            </a:r>
          </a:p>
          <a:p>
            <a:pPr marL="666750" indent="-666750" algn="just">
              <a:lnSpc>
                <a:spcPct val="100000"/>
              </a:lnSpc>
              <a:buFont typeface="+mj-lt"/>
              <a:buAutoNum type="arabicPeriod" startAt="383"/>
            </a:pPr>
            <a:endParaRPr lang="en-US" sz="2000" dirty="0"/>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40784658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196</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81865"/>
            <a:ext cx="7622738" cy="3827206"/>
          </a:xfrm>
        </p:spPr>
        <p:txBody>
          <a:bodyPr>
            <a:noAutofit/>
          </a:bodyPr>
          <a:lstStyle/>
          <a:p>
            <a:pPr marL="579438" indent="-579438" algn="just">
              <a:lnSpc>
                <a:spcPct val="100000"/>
              </a:lnSpc>
              <a:spcBef>
                <a:spcPts val="1600"/>
              </a:spcBef>
              <a:spcAft>
                <a:spcPts val="600"/>
              </a:spcAft>
              <a:buFont typeface="+mj-lt"/>
              <a:buAutoNum type="arabicPeriod" startAt="386"/>
            </a:pPr>
            <a:r>
              <a:rPr lang="en-US" sz="2000" dirty="0"/>
              <a:t>But we also know this: your sacrifice was not in vain. It secured something priceless, a firm foundation. And on that foundation, we will build the Ghana We Want.</a:t>
            </a:r>
          </a:p>
          <a:p>
            <a:pPr marL="579438" indent="-579438" algn="just">
              <a:lnSpc>
                <a:spcPct val="100000"/>
              </a:lnSpc>
              <a:spcBef>
                <a:spcPts val="1600"/>
              </a:spcBef>
              <a:spcAft>
                <a:spcPts val="600"/>
              </a:spcAft>
              <a:buFont typeface="+mj-lt"/>
              <a:buAutoNum type="arabicPeriod" startAt="386"/>
            </a:pPr>
            <a:r>
              <a:rPr lang="en-US" sz="2000" dirty="0"/>
              <a:t>To every Ghanaian who endured, to the market woman in </a:t>
            </a:r>
            <a:r>
              <a:rPr lang="en-US" sz="2000" dirty="0" err="1"/>
              <a:t>Kejetia</a:t>
            </a:r>
            <a:r>
              <a:rPr lang="en-US" sz="2000" dirty="0"/>
              <a:t>, the farmer in </a:t>
            </a:r>
            <a:r>
              <a:rPr lang="en-US" sz="2000" dirty="0" err="1"/>
              <a:t>Busunu</a:t>
            </a:r>
            <a:r>
              <a:rPr lang="en-US" sz="2000" dirty="0"/>
              <a:t>, the teacher in </a:t>
            </a:r>
            <a:r>
              <a:rPr lang="en-US" sz="2000" dirty="0" err="1"/>
              <a:t>Wa</a:t>
            </a:r>
            <a:r>
              <a:rPr lang="en-US" sz="2000" dirty="0"/>
              <a:t>, the entrepreneur in Sekondi-Takoradi, and every young person still searching for the opportunity they deserve, I say, on behalf of His Excellency President Mahama, thank 	you. </a:t>
            </a:r>
          </a:p>
          <a:p>
            <a:pPr marL="579438" indent="-579438" algn="just">
              <a:lnSpc>
                <a:spcPct val="100000"/>
              </a:lnSpc>
              <a:spcBef>
                <a:spcPts val="1600"/>
              </a:spcBef>
              <a:spcAft>
                <a:spcPts val="600"/>
              </a:spcAft>
              <a:buFont typeface="+mj-lt"/>
              <a:buAutoNum type="arabicPeriod" startAt="386"/>
            </a:pPr>
            <a:r>
              <a:rPr lang="en-US" sz="2000" dirty="0"/>
              <a:t>Your sacrifice is the reason Ghana is standing today. Your future is the reason we refuse to stop here.</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414264277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197</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81865"/>
            <a:ext cx="7622738" cy="3827206"/>
          </a:xfrm>
        </p:spPr>
        <p:txBody>
          <a:bodyPr>
            <a:noAutofit/>
          </a:bodyPr>
          <a:lstStyle/>
          <a:p>
            <a:pPr marL="623888" lvl="0" indent="-623888" algn="just">
              <a:lnSpc>
                <a:spcPct val="100000"/>
              </a:lnSpc>
              <a:spcBef>
                <a:spcPts val="1600"/>
              </a:spcBef>
              <a:spcAft>
                <a:spcPts val="600"/>
              </a:spcAft>
              <a:buFont typeface="+mj-lt"/>
              <a:buAutoNum type="arabicPeriod" startAt="389"/>
            </a:pPr>
            <a:r>
              <a:rPr lang="en-GB" sz="2000" dirty="0"/>
              <a:t>Mr. Speaker, let me now speak the hard truth that discipline demands. </a:t>
            </a:r>
            <a:endParaRPr lang="en-US" sz="2000" dirty="0"/>
          </a:p>
          <a:p>
            <a:pPr marL="623888" lvl="0" indent="-623888" algn="just">
              <a:lnSpc>
                <a:spcPct val="100000"/>
              </a:lnSpc>
              <a:spcBef>
                <a:spcPts val="1600"/>
              </a:spcBef>
              <a:spcAft>
                <a:spcPts val="600"/>
              </a:spcAft>
              <a:buFont typeface="+mj-lt"/>
              <a:buAutoNum type="arabicPeriod" startAt="389"/>
            </a:pPr>
            <a:r>
              <a:rPr lang="en-GB" sz="2000" b="1" dirty="0"/>
              <a:t>Stability is not a trophy to be won once and displayed forever. It is a garden. It must be tended every single day, or we lose it.</a:t>
            </a:r>
            <a:endParaRPr lang="en-US" sz="2000" dirty="0"/>
          </a:p>
          <a:p>
            <a:pPr marL="623888" lvl="0" indent="-623888" algn="just">
              <a:lnSpc>
                <a:spcPct val="100000"/>
              </a:lnSpc>
              <a:spcBef>
                <a:spcPts val="1600"/>
              </a:spcBef>
              <a:spcAft>
                <a:spcPts val="600"/>
              </a:spcAft>
              <a:buFont typeface="+mj-lt"/>
              <a:buAutoNum type="arabicPeriod" startAt="389"/>
            </a:pPr>
            <a:r>
              <a:rPr lang="en-GB" sz="2000" b="1" dirty="0"/>
              <a:t>Ghana has travelled this road before. We have stabilised, celebrated, relaxed and relapsed. </a:t>
            </a:r>
          </a:p>
          <a:p>
            <a:pPr marL="623888" lvl="0" indent="-623888" algn="just">
              <a:lnSpc>
                <a:spcPct val="100000"/>
              </a:lnSpc>
              <a:spcBef>
                <a:spcPts val="1600"/>
              </a:spcBef>
              <a:spcAft>
                <a:spcPts val="600"/>
              </a:spcAft>
              <a:buFont typeface="+mj-lt"/>
              <a:buAutoNum type="arabicPeriod" startAt="389"/>
            </a:pPr>
            <a:r>
              <a:rPr lang="en-US" sz="2000" dirty="0"/>
              <a:t>Seventeen times we turned to the IMF for a bailout. We are determined that the seventeenth shall be the last. </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94461237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198</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81865"/>
            <a:ext cx="7622738" cy="3827206"/>
          </a:xfrm>
        </p:spPr>
        <p:txBody>
          <a:bodyPr>
            <a:noAutofit/>
          </a:bodyPr>
          <a:lstStyle/>
          <a:p>
            <a:pPr marL="623888" indent="-623888" algn="just">
              <a:lnSpc>
                <a:spcPct val="100000"/>
              </a:lnSpc>
              <a:buFont typeface="+mj-lt"/>
              <a:buAutoNum type="arabicPeriod" startAt="393"/>
            </a:pPr>
            <a:r>
              <a:rPr lang="en-US" sz="2000" dirty="0"/>
              <a:t>But that determination cannot rest on the shoulders of the Government alone.</a:t>
            </a:r>
          </a:p>
          <a:p>
            <a:pPr marL="623888" indent="-623888" algn="just">
              <a:lnSpc>
                <a:spcPct val="100000"/>
              </a:lnSpc>
              <a:buFont typeface="+mj-lt"/>
              <a:buAutoNum type="arabicPeriod" startAt="393"/>
            </a:pPr>
            <a:r>
              <a:rPr lang="en-US" sz="2000" dirty="0"/>
              <a:t>This is my call to every Ghanaian. The gains we have secured are national gains, and they demand a national commitment to protect them.</a:t>
            </a:r>
          </a:p>
          <a:p>
            <a:pPr marL="623888" indent="-623888" algn="just">
              <a:lnSpc>
                <a:spcPct val="100000"/>
              </a:lnSpc>
              <a:buFont typeface="+mj-lt"/>
              <a:buAutoNum type="arabicPeriod" startAt="393"/>
            </a:pPr>
            <a:r>
              <a:rPr lang="en-US" sz="2000" dirty="0"/>
              <a:t>It means paying your taxes, so that our schools, hospitals and roads are financed increasingly from our own resources rather than by unsustainable borrowing.</a:t>
            </a:r>
          </a:p>
          <a:p>
            <a:pPr marL="623888" indent="-623888" algn="just">
              <a:lnSpc>
                <a:spcPct val="100000"/>
              </a:lnSpc>
              <a:buFont typeface="+mj-lt"/>
              <a:buAutoNum type="arabicPeriod" startAt="393"/>
            </a:pPr>
            <a:r>
              <a:rPr lang="en-US" sz="2000" dirty="0"/>
              <a:t>It means demanding value for every cedi of public expenditure and refusing to look away when public resources are being wasted.</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95626864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199</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81865"/>
            <a:ext cx="7622738" cy="3480619"/>
          </a:xfrm>
        </p:spPr>
        <p:txBody>
          <a:bodyPr>
            <a:noAutofit/>
          </a:bodyPr>
          <a:lstStyle/>
          <a:p>
            <a:pPr marL="623888" lvl="0" indent="-623888" algn="just">
              <a:lnSpc>
                <a:spcPct val="100000"/>
              </a:lnSpc>
              <a:spcBef>
                <a:spcPts val="1600"/>
              </a:spcBef>
              <a:spcAft>
                <a:spcPts val="600"/>
              </a:spcAft>
              <a:buFont typeface="+mj-lt"/>
              <a:buAutoNum type="arabicPeriod" startAt="397"/>
            </a:pPr>
            <a:r>
              <a:rPr lang="en-GB" sz="2000" dirty="0"/>
              <a:t>It means holding this Government, and every Government that follows, to the fiscal rules we have now written into law. </a:t>
            </a:r>
            <a:endParaRPr lang="en-US" sz="2000" dirty="0"/>
          </a:p>
          <a:p>
            <a:pPr marL="623888" lvl="0" indent="-623888" algn="just">
              <a:lnSpc>
                <a:spcPct val="100000"/>
              </a:lnSpc>
              <a:spcBef>
                <a:spcPts val="1600"/>
              </a:spcBef>
              <a:spcAft>
                <a:spcPts val="600"/>
              </a:spcAft>
              <a:buFont typeface="+mj-lt"/>
              <a:buAutoNum type="arabicPeriod" startAt="397"/>
            </a:pPr>
            <a:r>
              <a:rPr lang="en-GB" sz="2000" b="1" dirty="0"/>
              <a:t>Fiscal discipline can no longer be the policy of a Minister. It must become the culture of our nation.</a:t>
            </a:r>
            <a:endParaRPr lang="en-US" sz="2000" dirty="0"/>
          </a:p>
          <a:p>
            <a:pPr marL="623888" lvl="0" indent="-623888" algn="just">
              <a:lnSpc>
                <a:spcPct val="100000"/>
              </a:lnSpc>
              <a:spcBef>
                <a:spcPts val="1600"/>
              </a:spcBef>
              <a:spcAft>
                <a:spcPts val="600"/>
              </a:spcAft>
              <a:buFont typeface="+mj-lt"/>
              <a:buAutoNum type="arabicPeriod" startAt="397"/>
            </a:pPr>
            <a:r>
              <a:rPr lang="en-GB" sz="2000" dirty="0"/>
              <a:t>Mr. Speaker, stabilisation was never the destination. It was the price of entry. </a:t>
            </a:r>
            <a:endParaRPr lang="en-US" sz="2000" dirty="0"/>
          </a:p>
          <a:p>
            <a:pPr marL="623888" lvl="0" indent="-623888" algn="just">
              <a:lnSpc>
                <a:spcPct val="100000"/>
              </a:lnSpc>
              <a:spcBef>
                <a:spcPts val="1600"/>
              </a:spcBef>
              <a:spcAft>
                <a:spcPts val="600"/>
              </a:spcAft>
              <a:buFont typeface="+mj-lt"/>
              <a:buAutoNum type="arabicPeriod" startAt="397"/>
            </a:pPr>
            <a:r>
              <a:rPr lang="en-GB" sz="2000" dirty="0"/>
              <a:t>Ghana has paid that price. What comes next is the work that changes lives at scale, the work of transformation.</a:t>
            </a:r>
            <a:endParaRPr lang="en-US" sz="2000" dirty="0"/>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226743562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200</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381865"/>
            <a:ext cx="7607990" cy="3753464"/>
          </a:xfrm>
        </p:spPr>
        <p:txBody>
          <a:bodyPr>
            <a:noAutofit/>
          </a:bodyPr>
          <a:lstStyle/>
          <a:p>
            <a:pPr marL="623888" lvl="0" indent="-623888" algn="just">
              <a:lnSpc>
                <a:spcPct val="100000"/>
              </a:lnSpc>
              <a:spcBef>
                <a:spcPts val="1600"/>
              </a:spcBef>
              <a:spcAft>
                <a:spcPts val="600"/>
              </a:spcAft>
              <a:buFont typeface="+mj-lt"/>
              <a:buAutoNum type="arabicPeriod" startAt="401"/>
            </a:pPr>
            <a:r>
              <a:rPr lang="en-GB" sz="2000" dirty="0"/>
              <a:t>Through the New Economy agenda that we will unveil, we will build an economy that does not merely withstand shocks but creates jobs, generates wealth and grows on the strength of what Ghana produces. </a:t>
            </a:r>
          </a:p>
          <a:p>
            <a:pPr marL="623888" lvl="0" indent="-623888" algn="just">
              <a:lnSpc>
                <a:spcPct val="100000"/>
              </a:lnSpc>
              <a:spcBef>
                <a:spcPts val="1600"/>
              </a:spcBef>
              <a:spcAft>
                <a:spcPts val="600"/>
              </a:spcAft>
              <a:buFont typeface="+mj-lt"/>
              <a:buAutoNum type="arabicPeriod" startAt="401"/>
            </a:pPr>
            <a:r>
              <a:rPr lang="en-GB" sz="2000" dirty="0"/>
              <a:t>Mr. Speaker, the true measure of a Finance Minister is not how much he spends, but how faithfully he 	protects the resources entrusted to him.</a:t>
            </a:r>
          </a:p>
          <a:p>
            <a:pPr marL="623888" lvl="0" indent="-623888" algn="just">
              <a:lnSpc>
                <a:spcPct val="100000"/>
              </a:lnSpc>
              <a:spcBef>
                <a:spcPts val="1600"/>
              </a:spcBef>
              <a:spcAft>
                <a:spcPts val="600"/>
              </a:spcAft>
              <a:buFont typeface="+mj-lt"/>
              <a:buAutoNum type="arabicPeriod" startAt="401"/>
            </a:pPr>
            <a:r>
              <a:rPr lang="en-GB" sz="2000" dirty="0"/>
              <a:t>The money we manage does not belong to those entrusted to manage it. It belongs to the people of 	Ghana – it belongs to you! </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281189124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201</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278626"/>
            <a:ext cx="7607990" cy="4077725"/>
          </a:xfrm>
        </p:spPr>
        <p:txBody>
          <a:bodyPr>
            <a:noAutofit/>
          </a:bodyPr>
          <a:lstStyle/>
          <a:p>
            <a:pPr marL="666750" indent="-666750" algn="just">
              <a:lnSpc>
                <a:spcPct val="100000"/>
              </a:lnSpc>
              <a:spcBef>
                <a:spcPts val="1600"/>
              </a:spcBef>
              <a:spcAft>
                <a:spcPts val="600"/>
              </a:spcAft>
              <a:buFont typeface="+mj-lt"/>
              <a:buAutoNum type="arabicPeriod" startAt="404"/>
            </a:pPr>
            <a:r>
              <a:rPr lang="en-US" sz="2000" dirty="0"/>
              <a:t>Every cedi collected in taxes, every cedi borrowed and every cedi spent carries with it a sacred obligation to use it wisely, honestly and always in the national interest.</a:t>
            </a:r>
          </a:p>
          <a:p>
            <a:pPr marL="666750" indent="-666750" algn="just">
              <a:lnSpc>
                <a:spcPct val="100000"/>
              </a:lnSpc>
              <a:spcBef>
                <a:spcPts val="1600"/>
              </a:spcBef>
              <a:spcAft>
                <a:spcPts val="600"/>
              </a:spcAft>
              <a:buFont typeface="+mj-lt"/>
              <a:buAutoNum type="arabicPeriod" startAt="404"/>
            </a:pPr>
            <a:r>
              <a:rPr lang="en-US" sz="2000" dirty="0"/>
              <a:t>My assurance to this House and to every Ghanaian is simple: your money is safe. </a:t>
            </a:r>
          </a:p>
          <a:p>
            <a:pPr marL="666750" indent="-666750" algn="just">
              <a:lnSpc>
                <a:spcPct val="100000"/>
              </a:lnSpc>
              <a:spcBef>
                <a:spcPts val="1600"/>
              </a:spcBef>
              <a:spcAft>
                <a:spcPts val="600"/>
              </a:spcAft>
              <a:buFont typeface="+mj-lt"/>
              <a:buAutoNum type="arabicPeriod" startAt="404"/>
            </a:pPr>
            <a:r>
              <a:rPr lang="en-US" sz="2000" dirty="0"/>
              <a:t>Your economy is in safe hands. And as long as I have the </a:t>
            </a:r>
            <a:r>
              <a:rPr lang="en-US" sz="2000" dirty="0" err="1"/>
              <a:t>honour</a:t>
            </a:r>
            <a:r>
              <a:rPr lang="en-US" sz="2000" dirty="0"/>
              <a:t> to serve as Minister for Finance, it will remain so.</a:t>
            </a:r>
          </a:p>
          <a:p>
            <a:pPr marL="666750" indent="-666750" algn="just">
              <a:lnSpc>
                <a:spcPct val="100000"/>
              </a:lnSpc>
              <a:spcBef>
                <a:spcPts val="1600"/>
              </a:spcBef>
              <a:spcAft>
                <a:spcPts val="600"/>
              </a:spcAft>
              <a:buFont typeface="+mj-lt"/>
              <a:buAutoNum type="arabicPeriod" startAt="404"/>
            </a:pPr>
            <a:r>
              <a:rPr lang="en-US" sz="2000" dirty="0"/>
              <a:t>I pledge to level with you always. I will tell you the truth about the state of our public finances, whether the news is welcome or difficult. </a:t>
            </a:r>
          </a:p>
          <a:p>
            <a:pPr algn="just">
              <a:lnSpc>
                <a:spcPct val="100000"/>
              </a:lnSpc>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45609905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202</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278626"/>
            <a:ext cx="7607990" cy="3864077"/>
          </a:xfrm>
        </p:spPr>
        <p:txBody>
          <a:bodyPr>
            <a:noAutofit/>
          </a:bodyPr>
          <a:lstStyle/>
          <a:p>
            <a:pPr marL="623888" indent="-623888" algn="just">
              <a:lnSpc>
                <a:spcPct val="100000"/>
              </a:lnSpc>
              <a:spcBef>
                <a:spcPts val="1600"/>
              </a:spcBef>
              <a:spcAft>
                <a:spcPts val="600"/>
              </a:spcAft>
              <a:buFont typeface="+mj-lt"/>
              <a:buAutoNum type="arabicPeriod" startAt="408"/>
            </a:pPr>
            <a:r>
              <a:rPr lang="en-US" sz="2000" dirty="0"/>
              <a:t>I will neither conceal our challenges nor exaggerate our successes.</a:t>
            </a:r>
          </a:p>
          <a:p>
            <a:pPr marL="623888" indent="-623888" algn="just">
              <a:lnSpc>
                <a:spcPct val="100000"/>
              </a:lnSpc>
              <a:spcBef>
                <a:spcPts val="1600"/>
              </a:spcBef>
              <a:spcAft>
                <a:spcPts val="600"/>
              </a:spcAft>
              <a:buFont typeface="+mj-lt"/>
              <a:buAutoNum type="arabicPeriod" startAt="408"/>
            </a:pPr>
            <a:r>
              <a:rPr lang="en-US" sz="2000" dirty="0"/>
              <a:t>Trust is built on truth, and truth must remain the foundation of sound economic management.</a:t>
            </a:r>
          </a:p>
          <a:p>
            <a:pPr marL="623888" indent="-623888" algn="just">
              <a:lnSpc>
                <a:spcPct val="100000"/>
              </a:lnSpc>
              <a:spcBef>
                <a:spcPts val="1600"/>
              </a:spcBef>
              <a:spcAft>
                <a:spcPts val="600"/>
              </a:spcAft>
              <a:buFont typeface="+mj-lt"/>
              <a:buAutoNum type="arabicPeriod" startAt="408"/>
            </a:pPr>
            <a:r>
              <a:rPr lang="en-US" sz="2000" dirty="0"/>
              <a:t>Our responsibility now is not merely to celebrate these gains but to preserve them for future generations. </a:t>
            </a:r>
          </a:p>
          <a:p>
            <a:pPr marL="623888" indent="-623888" algn="just">
              <a:lnSpc>
                <a:spcPct val="100000"/>
              </a:lnSpc>
              <a:spcBef>
                <a:spcPts val="1600"/>
              </a:spcBef>
              <a:spcAft>
                <a:spcPts val="600"/>
              </a:spcAft>
              <a:buFont typeface="+mj-lt"/>
              <a:buAutoNum type="arabicPeriod" startAt="408"/>
            </a:pPr>
            <a:r>
              <a:rPr lang="en-US" sz="2000" dirty="0"/>
              <a:t>Economic stability is not an event. It is a duty renewed every day through prudent stewardship, fiscal discipline and unwavering accountability.</a:t>
            </a:r>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185774596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55992D-6BF0-7101-0ADF-80C5A7CE7C5C}"/>
              </a:ext>
            </a:extLst>
          </p:cNvPr>
          <p:cNvSpPr>
            <a:spLocks noGrp="1"/>
          </p:cNvSpPr>
          <p:nvPr>
            <p:ph type="sldNum" sz="quarter" idx="12"/>
          </p:nvPr>
        </p:nvSpPr>
        <p:spPr/>
        <p:txBody>
          <a:bodyPr/>
          <a:lstStyle/>
          <a:p>
            <a:fld id="{AC803A75-2317-2742-A32F-9668615B9C7A}" type="slidenum">
              <a:rPr lang="en-US" smtClean="0"/>
              <a:t>203</a:t>
            </a:fld>
            <a:endParaRPr lang="en-US"/>
          </a:p>
        </p:txBody>
      </p:sp>
      <p:sp>
        <p:nvSpPr>
          <p:cNvPr id="7" name="Content Placeholder 2">
            <a:extLst>
              <a:ext uri="{FF2B5EF4-FFF2-40B4-BE49-F238E27FC236}">
                <a16:creationId xmlns:a16="http://schemas.microsoft.com/office/drawing/2014/main" id="{CDE39655-E57B-C83D-8319-FC1F47A006B3}"/>
              </a:ext>
            </a:extLst>
          </p:cNvPr>
          <p:cNvSpPr>
            <a:spLocks noGrp="1"/>
          </p:cNvSpPr>
          <p:nvPr>
            <p:ph idx="1"/>
          </p:nvPr>
        </p:nvSpPr>
        <p:spPr>
          <a:xfrm>
            <a:off x="835462" y="2278626"/>
            <a:ext cx="7607990" cy="4195916"/>
          </a:xfrm>
        </p:spPr>
        <p:txBody>
          <a:bodyPr>
            <a:noAutofit/>
          </a:bodyPr>
          <a:lstStyle/>
          <a:p>
            <a:pPr marL="623888" indent="-623888" algn="just">
              <a:lnSpc>
                <a:spcPct val="100000"/>
              </a:lnSpc>
              <a:spcBef>
                <a:spcPts val="1600"/>
              </a:spcBef>
              <a:buFont typeface="+mj-lt"/>
              <a:buAutoNum type="arabicPeriod" startAt="412"/>
            </a:pPr>
            <a:r>
              <a:rPr lang="en-US" sz="2000" dirty="0"/>
              <a:t>Ghana is not going back! </a:t>
            </a:r>
          </a:p>
          <a:p>
            <a:pPr marL="623888" indent="-623888" algn="just">
              <a:lnSpc>
                <a:spcPct val="100000"/>
              </a:lnSpc>
              <a:spcBef>
                <a:spcPts val="1600"/>
              </a:spcBef>
              <a:buFont typeface="+mj-lt"/>
              <a:buAutoNum type="arabicPeriod" startAt="412"/>
            </a:pPr>
            <a:r>
              <a:rPr lang="en-US" sz="2000" dirty="0"/>
              <a:t>Under the leadership of President Mahama, and with the determination of the Ghanaian people, Ghana is moving forward, steadily, honestly and together.</a:t>
            </a:r>
          </a:p>
          <a:p>
            <a:pPr marL="623888" indent="-623888" algn="just">
              <a:lnSpc>
                <a:spcPct val="100000"/>
              </a:lnSpc>
              <a:spcBef>
                <a:spcPts val="1600"/>
              </a:spcBef>
              <a:buFont typeface="+mj-lt"/>
              <a:buAutoNum type="arabicPeriod" startAt="412"/>
            </a:pPr>
            <a:r>
              <a:rPr lang="en-US" sz="2000" dirty="0"/>
              <a:t>Mr. Speaker, with these remarks, I respectfully submit the 2026 Mid-Year Fiscal Policy Review of the Budget Statement and Economic Policy of Government to this House for consideration.</a:t>
            </a:r>
          </a:p>
          <a:p>
            <a:pPr marL="623888" indent="-623888" algn="just">
              <a:lnSpc>
                <a:spcPct val="100000"/>
              </a:lnSpc>
              <a:spcBef>
                <a:spcPts val="1600"/>
              </a:spcBef>
              <a:buFont typeface="+mj-lt"/>
              <a:buAutoNum type="arabicPeriod" startAt="412"/>
            </a:pPr>
            <a:r>
              <a:rPr lang="en-US" sz="2000" dirty="0"/>
              <a:t>God bless our homeland Ghana and make our nation great and strong.</a:t>
            </a:r>
          </a:p>
          <a:p>
            <a:pPr marL="623888" indent="-623888" algn="just">
              <a:lnSpc>
                <a:spcPct val="100000"/>
              </a:lnSpc>
              <a:spcBef>
                <a:spcPts val="1600"/>
              </a:spcBef>
              <a:spcAft>
                <a:spcPts val="600"/>
              </a:spcAft>
              <a:buFont typeface="+mj-lt"/>
              <a:buAutoNum type="arabicPeriod" startAt="412"/>
            </a:pPr>
            <a:endParaRPr lang="en-US" sz="2000" dirty="0"/>
          </a:p>
        </p:txBody>
      </p:sp>
      <p:sp>
        <p:nvSpPr>
          <p:cNvPr id="8" name="TextBox 7">
            <a:extLst>
              <a:ext uri="{FF2B5EF4-FFF2-40B4-BE49-F238E27FC236}">
                <a16:creationId xmlns:a16="http://schemas.microsoft.com/office/drawing/2014/main" id="{8C3ED36B-A646-3DFA-C675-8C13A0247565}"/>
              </a:ext>
            </a:extLst>
          </p:cNvPr>
          <p:cNvSpPr txBox="1"/>
          <p:nvPr/>
        </p:nvSpPr>
        <p:spPr>
          <a:xfrm>
            <a:off x="835463" y="1598736"/>
            <a:ext cx="7880834" cy="553998"/>
          </a:xfrm>
          <a:prstGeom prst="rect">
            <a:avLst/>
          </a:prstGeom>
          <a:noFill/>
        </p:spPr>
        <p:txBody>
          <a:bodyPr wrap="square">
            <a:spAutoFit/>
          </a:bodyPr>
          <a:lstStyle/>
          <a:p>
            <a:r>
              <a:rPr lang="en-GB" sz="3000" b="1" dirty="0">
                <a:solidFill>
                  <a:srgbClr val="C00000"/>
                </a:solidFill>
                <a:latin typeface="Arial" panose="020B0604020202020204" pitchFamily="34" charset="0"/>
                <a:cs typeface="Arial" panose="020B0604020202020204" pitchFamily="34" charset="0"/>
              </a:rPr>
              <a:t>CONCLUSION</a:t>
            </a:r>
          </a:p>
        </p:txBody>
      </p:sp>
    </p:spTree>
    <p:extLst>
      <p:ext uri="{BB962C8B-B14F-4D97-AF65-F5344CB8AC3E}">
        <p14:creationId xmlns:p14="http://schemas.microsoft.com/office/powerpoint/2010/main" val="78873139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6702E1-2830-B52B-F655-07599E138682}"/>
              </a:ext>
            </a:extLst>
          </p:cNvPr>
          <p:cNvSpPr>
            <a:spLocks noGrp="1"/>
          </p:cNvSpPr>
          <p:nvPr>
            <p:ph type="sldNum" sz="quarter" idx="4294967295"/>
          </p:nvPr>
        </p:nvSpPr>
        <p:spPr>
          <a:xfrm>
            <a:off x="6879190" y="6356351"/>
            <a:ext cx="2057400" cy="365125"/>
          </a:xfrm>
        </p:spPr>
        <p:txBody>
          <a:bodyPr/>
          <a:lstStyle/>
          <a:p>
            <a:fld id="{AC803A75-2317-2742-A32F-9668615B9C7A}" type="slidenum">
              <a:rPr lang="en-US" smtClean="0"/>
              <a:t>204</a:t>
            </a:fld>
            <a:endParaRPr lang="en-US"/>
          </a:p>
        </p:txBody>
      </p:sp>
    </p:spTree>
    <p:extLst>
      <p:ext uri="{BB962C8B-B14F-4D97-AF65-F5344CB8AC3E}">
        <p14:creationId xmlns:p14="http://schemas.microsoft.com/office/powerpoint/2010/main" val="19233614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1818</TotalTime>
  <Words>14831</Words>
  <Application>Microsoft Macintosh PowerPoint</Application>
  <PresentationFormat>On-screen Show (4:3)</PresentationFormat>
  <Paragraphs>1080</Paragraphs>
  <Slides>204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204</vt:i4>
      </vt:variant>
    </vt:vector>
  </HeadingPairs>
  <TitlesOfParts>
    <vt:vector size="209" baseType="lpstr">
      <vt:lpstr>Aptos</vt:lpstr>
      <vt:lpstr>Aptos Display</vt:lpstr>
      <vt:lpstr>Arial</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Cocoa Sector Reforms  </vt:lpstr>
      <vt:lpstr>Cocoa Sector Reforms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Francis Nsiah</dc:creator>
  <cp:lastModifiedBy>Matilda Amissah</cp:lastModifiedBy>
  <cp:revision>19</cp:revision>
  <dcterms:created xsi:type="dcterms:W3CDTF">2026-07-22T10:38:25Z</dcterms:created>
  <dcterms:modified xsi:type="dcterms:W3CDTF">2026-07-23T16:58:49Z</dcterms:modified>
</cp:coreProperties>
</file>